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embeddings/oleObject1.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embeddings/oleObject2.bin" ContentType="application/vnd.openxmlformats-officedocument.oleObject"/>
  <Override PartName="/ppt/tags/tag3.xml" ContentType="application/vnd.openxmlformats-officedocument.presentationml.tags+xml"/>
  <Override PartName="/ppt/tags/tag4.xml" ContentType="application/vnd.openxmlformats-officedocument.presentationml.tags+xml"/>
  <Override PartName="/ppt/embeddings/oleObject3.bin" ContentType="application/vnd.openxmlformats-officedocument.oleObject"/>
  <Override PartName="/ppt/tags/tag5.xml" ContentType="application/vnd.openxmlformats-officedocument.presentationml.tags+xml"/>
  <Override PartName="/ppt/notesSlides/notesSlide4.xml" ContentType="application/vnd.openxmlformats-officedocument.presentationml.notesSlide+xml"/>
  <Override PartName="/ppt/embeddings/oleObject4.bin" ContentType="application/vnd.openxmlformats-officedocument.oleObject"/>
  <Override PartName="/ppt/tags/tag6.xml" ContentType="application/vnd.openxmlformats-officedocument.presentationml.tags+xml"/>
  <Override PartName="/ppt/tags/tag7.xml" ContentType="application/vnd.openxmlformats-officedocument.presentationml.tags+xml"/>
  <Override PartName="/ppt/embeddings/oleObject5.bin" ContentType="application/vnd.openxmlformats-officedocument.oleObject"/>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65" r:id="rId2"/>
    <p:sldId id="260" r:id="rId3"/>
    <p:sldId id="262" r:id="rId4"/>
    <p:sldId id="263" r:id="rId5"/>
    <p:sldId id="261" r:id="rId6"/>
    <p:sldId id="264" r:id="rId7"/>
    <p:sldId id="259" r:id="rId8"/>
    <p:sldId id="269" r:id="rId9"/>
    <p:sldId id="268" r:id="rId10"/>
    <p:sldId id="266" r:id="rId11"/>
    <p:sldId id="267" r:id="rId12"/>
    <p:sldId id="271" r:id="rId13"/>
    <p:sldId id="270" r:id="rId14"/>
    <p:sldId id="272"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517" autoAdjust="0"/>
  </p:normalViewPr>
  <p:slideViewPr>
    <p:cSldViewPr snapToGrid="0" snapToObjects="1">
      <p:cViewPr varScale="1">
        <p:scale>
          <a:sx n="64" d="100"/>
          <a:sy n="64" d="100"/>
        </p:scale>
        <p:origin x="-154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1" d="100"/>
          <a:sy n="91" d="100"/>
        </p:scale>
        <p:origin x="-2920" y="-1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2FBE43-E0A6-CC44-AEA0-CD9D7BD7C235}" type="datetimeFigureOut">
              <a:rPr lang="en-US" smtClean="0"/>
              <a:t>9/16/19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FC4068-646E-C746-8D92-DD8666311321}" type="slidenum">
              <a:rPr lang="en-US" smtClean="0"/>
              <a:t>‹#›</a:t>
            </a:fld>
            <a:endParaRPr lang="en-US"/>
          </a:p>
        </p:txBody>
      </p:sp>
    </p:spTree>
    <p:extLst>
      <p:ext uri="{BB962C8B-B14F-4D97-AF65-F5344CB8AC3E}">
        <p14:creationId xmlns:p14="http://schemas.microsoft.com/office/powerpoint/2010/main" val="3798295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2F8D2E-5357-894A-B6A8-BAF1F86F33E8}" type="datetimeFigureOut">
              <a:rPr lang="en-US" smtClean="0"/>
              <a:t>9/16/19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BBD0C3-0B70-274B-8AB9-667FCFB81FB4}" type="slidenum">
              <a:rPr lang="en-US" smtClean="0"/>
              <a:t>‹#›</a:t>
            </a:fld>
            <a:endParaRPr lang="en-US"/>
          </a:p>
        </p:txBody>
      </p:sp>
    </p:spTree>
    <p:extLst>
      <p:ext uri="{BB962C8B-B14F-4D97-AF65-F5344CB8AC3E}">
        <p14:creationId xmlns:p14="http://schemas.microsoft.com/office/powerpoint/2010/main" val="24910559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BBD0C3-0B70-274B-8AB9-667FCFB81FB4}" type="slidenum">
              <a:rPr lang="en-US" smtClean="0"/>
              <a:t>1</a:t>
            </a:fld>
            <a:endParaRPr lang="en-US"/>
          </a:p>
        </p:txBody>
      </p:sp>
    </p:spTree>
    <p:extLst>
      <p:ext uri="{BB962C8B-B14F-4D97-AF65-F5344CB8AC3E}">
        <p14:creationId xmlns:p14="http://schemas.microsoft.com/office/powerpoint/2010/main" val="4202821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notes"/>
          <p:cNvSpPr txBox="1">
            <a:spLocks noGrp="1"/>
          </p:cNvSpPr>
          <p:nvPr>
            <p:ph type="body" idx="1"/>
          </p:nvPr>
        </p:nvSpPr>
        <p:spPr>
          <a:xfrm>
            <a:off x="685800" y="4343401"/>
            <a:ext cx="5486400" cy="4114800"/>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136" name="Google Shape;136;p2:notes"/>
          <p:cNvSpPr>
            <a:spLocks noGrp="1" noRot="1" noChangeAspect="1"/>
          </p:cNvSpPr>
          <p:nvPr>
            <p:ph type="sldImg" idx="2"/>
          </p:nvPr>
        </p:nvSpPr>
        <p:spPr>
          <a:xfrm>
            <a:off x="2132515" y="685082"/>
            <a:ext cx="2592970" cy="3429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1463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51f0414e93_2_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5" name="Google Shape;695;g51f0414e93_2_76:notes"/>
          <p:cNvSpPr txBox="1">
            <a:spLocks noGrp="1"/>
          </p:cNvSpPr>
          <p:nvPr>
            <p:ph type="body" idx="1"/>
          </p:nvPr>
        </p:nvSpPr>
        <p:spPr>
          <a:xfrm>
            <a:off x="685800" y="4343401"/>
            <a:ext cx="5486400" cy="4114800"/>
          </a:xfrm>
          <a:prstGeom prst="rect">
            <a:avLst/>
          </a:prstGeom>
          <a:noFill/>
          <a:ln>
            <a:noFill/>
          </a:ln>
        </p:spPr>
        <p:txBody>
          <a:bodyPr spcFirstLastPara="1" wrap="square" lIns="93925" tIns="46950" rIns="93925" bIns="46950" anchor="t" anchorCtr="0">
            <a:noAutofit/>
          </a:bodyPr>
          <a:lstStyle/>
          <a:p>
            <a:pPr marL="285750" marR="0" lvl="0" indent="-209550" algn="l" rtl="0">
              <a:lnSpc>
                <a:spcPct val="100000"/>
              </a:lnSpc>
              <a:spcBef>
                <a:spcPts val="0"/>
              </a:spcBef>
              <a:spcAft>
                <a:spcPts val="0"/>
              </a:spcAft>
              <a:buClr>
                <a:schemeClr val="dk1"/>
              </a:buClr>
              <a:buSzPts val="1200"/>
              <a:buFont typeface="Arial"/>
              <a:buNone/>
            </a:pPr>
            <a:endParaRPr sz="1200" dirty="0"/>
          </a:p>
          <a:p>
            <a:pPr marL="285750" lvl="0" indent="-209550" algn="l" rtl="0">
              <a:spcBef>
                <a:spcPts val="0"/>
              </a:spcBef>
              <a:spcAft>
                <a:spcPts val="0"/>
              </a:spcAft>
              <a:buClr>
                <a:schemeClr val="dk1"/>
              </a:buClr>
              <a:buSzPts val="1200"/>
              <a:buFont typeface="Arial"/>
              <a:buNone/>
            </a:pPr>
            <a:endParaRPr sz="1200" dirty="0">
              <a:solidFill>
                <a:schemeClr val="dk1"/>
              </a:solidFill>
            </a:endParaRPr>
          </a:p>
          <a:p>
            <a:pPr marL="0" lvl="0" indent="0" algn="l" rtl="0">
              <a:spcBef>
                <a:spcPts val="0"/>
              </a:spcBef>
              <a:spcAft>
                <a:spcPts val="0"/>
              </a:spcAft>
              <a:buNone/>
            </a:pPr>
            <a:endParaRPr dirty="0"/>
          </a:p>
        </p:txBody>
      </p:sp>
      <p:sp>
        <p:nvSpPr>
          <p:cNvPr id="696" name="Google Shape;696;g51f0414e93_2_76:notes"/>
          <p:cNvSpPr txBox="1">
            <a:spLocks noGrp="1"/>
          </p:cNvSpPr>
          <p:nvPr>
            <p:ph type="sldNum" idx="12"/>
          </p:nvPr>
        </p:nvSpPr>
        <p:spPr>
          <a:xfrm>
            <a:off x="3884614" y="8685213"/>
            <a:ext cx="2971800" cy="457200"/>
          </a:xfrm>
          <a:prstGeom prst="rect">
            <a:avLst/>
          </a:prstGeom>
          <a:noFill/>
          <a:ln>
            <a:noFill/>
          </a:ln>
        </p:spPr>
        <p:txBody>
          <a:bodyPr spcFirstLastPara="1" wrap="square" lIns="93925" tIns="46950" rIns="93925" bIns="469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428849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51f0414e93_2_93:notes"/>
          <p:cNvSpPr txBox="1">
            <a:spLocks noGrp="1"/>
          </p:cNvSpPr>
          <p:nvPr>
            <p:ph type="body" idx="1"/>
          </p:nvPr>
        </p:nvSpPr>
        <p:spPr>
          <a:xfrm>
            <a:off x="502315" y="5611930"/>
            <a:ext cx="4018523" cy="531656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
        <p:nvSpPr>
          <p:cNvPr id="713" name="Google Shape;713;g51f0414e93_2_93:notes"/>
          <p:cNvSpPr>
            <a:spLocks noGrp="1" noRot="1" noChangeAspect="1"/>
          </p:cNvSpPr>
          <p:nvPr>
            <p:ph type="sldImg" idx="2"/>
          </p:nvPr>
        </p:nvSpPr>
        <p:spPr>
          <a:xfrm>
            <a:off x="-441325" y="885825"/>
            <a:ext cx="5905500" cy="44307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0349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6:notes"/>
          <p:cNvSpPr txBox="1">
            <a:spLocks noGrp="1"/>
          </p:cNvSpPr>
          <p:nvPr>
            <p:ph type="body" idx="1"/>
          </p:nvPr>
        </p:nvSpPr>
        <p:spPr>
          <a:xfrm>
            <a:off x="685800" y="4343401"/>
            <a:ext cx="5486400" cy="41148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1.bin"/><Relationship Id="rId5"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93BD7A-2697-F54D-876B-90DAC4D3597F}" type="datetimeFigureOut">
              <a:rPr lang="en-US" smtClean="0"/>
              <a:t>9/16/19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B676C-3F3F-7A42-96BD-7F796460792F}" type="slidenum">
              <a:rPr lang="en-US" smtClean="0"/>
              <a:t>‹#›</a:t>
            </a:fld>
            <a:endParaRPr lang="en-US"/>
          </a:p>
        </p:txBody>
      </p:sp>
    </p:spTree>
    <p:extLst>
      <p:ext uri="{BB962C8B-B14F-4D97-AF65-F5344CB8AC3E}">
        <p14:creationId xmlns:p14="http://schemas.microsoft.com/office/powerpoint/2010/main" val="3807831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3BD7A-2697-F54D-876B-90DAC4D3597F}" type="datetimeFigureOut">
              <a:rPr lang="en-US" smtClean="0"/>
              <a:t>9/16/19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B676C-3F3F-7A42-96BD-7F796460792F}" type="slidenum">
              <a:rPr lang="en-US" smtClean="0"/>
              <a:t>‹#›</a:t>
            </a:fld>
            <a:endParaRPr lang="en-US"/>
          </a:p>
        </p:txBody>
      </p:sp>
    </p:spTree>
    <p:extLst>
      <p:ext uri="{BB962C8B-B14F-4D97-AF65-F5344CB8AC3E}">
        <p14:creationId xmlns:p14="http://schemas.microsoft.com/office/powerpoint/2010/main" val="200776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3BD7A-2697-F54D-876B-90DAC4D3597F}" type="datetimeFigureOut">
              <a:rPr lang="en-US" smtClean="0"/>
              <a:t>9/16/19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B676C-3F3F-7A42-96BD-7F796460792F}" type="slidenum">
              <a:rPr lang="en-US" smtClean="0"/>
              <a:t>‹#›</a:t>
            </a:fld>
            <a:endParaRPr lang="en-US"/>
          </a:p>
        </p:txBody>
      </p:sp>
    </p:spTree>
    <p:extLst>
      <p:ext uri="{BB962C8B-B14F-4D97-AF65-F5344CB8AC3E}">
        <p14:creationId xmlns:p14="http://schemas.microsoft.com/office/powerpoint/2010/main" val="4118758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ullet Text">
  <p:cSld name="Bullet Text">
    <p:spTree>
      <p:nvGrpSpPr>
        <p:cNvPr id="1" name="Shape 23"/>
        <p:cNvGrpSpPr/>
        <p:nvPr/>
      </p:nvGrpSpPr>
      <p:grpSpPr>
        <a:xfrm>
          <a:off x="0" y="0"/>
          <a:ext cx="0" cy="0"/>
          <a:chOff x="0" y="0"/>
          <a:chExt cx="0" cy="0"/>
        </a:xfrm>
      </p:grpSpPr>
      <p:pic>
        <p:nvPicPr>
          <p:cNvPr id="24" name="Google Shape;24;p3"/>
          <p:cNvPicPr preferRelativeResize="0"/>
          <p:nvPr/>
        </p:nvPicPr>
        <p:blipFill rotWithShape="1">
          <a:blip r:embed="rId2">
            <a:alphaModFix/>
          </a:blip>
          <a:srcRect/>
          <a:stretch/>
        </p:blipFill>
        <p:spPr>
          <a:xfrm>
            <a:off x="1588" y="1588"/>
            <a:ext cx="1587" cy="1587"/>
          </a:xfrm>
          <a:prstGeom prst="rect">
            <a:avLst/>
          </a:prstGeom>
          <a:noFill/>
          <a:ln>
            <a:noFill/>
          </a:ln>
        </p:spPr>
      </p:pic>
      <p:sp>
        <p:nvSpPr>
          <p:cNvPr id="25" name="Google Shape;25;p3"/>
          <p:cNvSpPr txBox="1">
            <a:spLocks noGrp="1"/>
          </p:cNvSpPr>
          <p:nvPr>
            <p:ph type="title"/>
          </p:nvPr>
        </p:nvSpPr>
        <p:spPr>
          <a:xfrm>
            <a:off x="457200" y="0"/>
            <a:ext cx="8229600" cy="1056785"/>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862633"/>
              </a:buClr>
              <a:buSzPts val="2400"/>
              <a:buFont typeface="Arial"/>
              <a:buNone/>
              <a:defRPr>
                <a:solidFill>
                  <a:srgbClr val="86263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457200" y="1603635"/>
            <a:ext cx="8229600" cy="4559300"/>
          </a:xfrm>
          <a:prstGeom prst="rect">
            <a:avLst/>
          </a:prstGeom>
          <a:noFill/>
          <a:ln>
            <a:noFill/>
          </a:ln>
        </p:spPr>
        <p:txBody>
          <a:bodyPr spcFirstLastPara="1" wrap="square" lIns="91425" tIns="45700" rIns="91425" bIns="45700" anchor="t" anchorCtr="0"/>
          <a:lstStyle>
            <a:lvl1pPr marL="457200" lvl="0" indent="-330200" algn="l">
              <a:spcBef>
                <a:spcPts val="300"/>
              </a:spcBef>
              <a:spcAft>
                <a:spcPts val="0"/>
              </a:spcAft>
              <a:buClr>
                <a:schemeClr val="dk1"/>
              </a:buClr>
              <a:buSzPts val="1600"/>
              <a:buChar char="•"/>
              <a:defRPr/>
            </a:lvl1pPr>
            <a:lvl2pPr marL="914400" lvl="1" indent="-317500" algn="l">
              <a:spcBef>
                <a:spcPts val="300"/>
              </a:spcBef>
              <a:spcAft>
                <a:spcPts val="0"/>
              </a:spcAft>
              <a:buClr>
                <a:schemeClr val="dk1"/>
              </a:buClr>
              <a:buSzPts val="1400"/>
              <a:buChar char="–"/>
              <a:defRPr/>
            </a:lvl2pPr>
            <a:lvl3pPr marL="1371600" lvl="2" indent="-317500" algn="l">
              <a:lnSpc>
                <a:spcPct val="100000"/>
              </a:lnSpc>
              <a:spcBef>
                <a:spcPts val="300"/>
              </a:spcBef>
              <a:spcAft>
                <a:spcPts val="0"/>
              </a:spcAft>
              <a:buSzPts val="1400"/>
              <a:buChar char="8"/>
              <a:defRPr/>
            </a:lvl3pPr>
            <a:lvl4pPr marL="1828800" lvl="3" indent="-317500" algn="l">
              <a:spcBef>
                <a:spcPts val="300"/>
              </a:spcBef>
              <a:spcAft>
                <a:spcPts val="0"/>
              </a:spcAft>
              <a:buClr>
                <a:schemeClr val="dk1"/>
              </a:buClr>
              <a:buSzPts val="1400"/>
              <a:buChar char="»"/>
              <a:defRPr/>
            </a:lvl4pPr>
            <a:lvl5pPr marL="2286000" lvl="4" indent="-317500" algn="l">
              <a:spcBef>
                <a:spcPts val="300"/>
              </a:spcBef>
              <a:spcAft>
                <a:spcPts val="0"/>
              </a:spcAft>
              <a:buClr>
                <a:schemeClr val="dk1"/>
              </a:buClr>
              <a:buSzPts val="14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3"/>
          <p:cNvSpPr txBox="1">
            <a:spLocks noGrp="1"/>
          </p:cNvSpPr>
          <p:nvPr>
            <p:ph type="ftr" idx="11"/>
          </p:nvPr>
        </p:nvSpPr>
        <p:spPr>
          <a:xfrm>
            <a:off x="457200" y="6356350"/>
            <a:ext cx="2895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022667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Bullet Text">
  <p:cSld name="1_Bullet Text">
    <p:spTree>
      <p:nvGrpSpPr>
        <p:cNvPr id="1" name="Shape 269"/>
        <p:cNvGrpSpPr/>
        <p:nvPr/>
      </p:nvGrpSpPr>
      <p:grpSpPr>
        <a:xfrm>
          <a:off x="0" y="0"/>
          <a:ext cx="0" cy="0"/>
          <a:chOff x="0" y="0"/>
          <a:chExt cx="0" cy="0"/>
        </a:xfrm>
      </p:grpSpPr>
      <p:pic>
        <p:nvPicPr>
          <p:cNvPr id="270" name="Google Shape;270;p50"/>
          <p:cNvPicPr preferRelativeResize="0"/>
          <p:nvPr/>
        </p:nvPicPr>
        <p:blipFill rotWithShape="1">
          <a:blip r:embed="rId2">
            <a:alphaModFix/>
          </a:blip>
          <a:srcRect/>
          <a:stretch/>
        </p:blipFill>
        <p:spPr>
          <a:xfrm>
            <a:off x="1588" y="1588"/>
            <a:ext cx="1587" cy="1587"/>
          </a:xfrm>
          <a:prstGeom prst="rect">
            <a:avLst/>
          </a:prstGeom>
          <a:noFill/>
          <a:ln>
            <a:noFill/>
          </a:ln>
        </p:spPr>
      </p:pic>
      <p:sp>
        <p:nvSpPr>
          <p:cNvPr id="271" name="Google Shape;271;p50"/>
          <p:cNvSpPr txBox="1">
            <a:spLocks noGrp="1"/>
          </p:cNvSpPr>
          <p:nvPr>
            <p:ph type="title"/>
          </p:nvPr>
        </p:nvSpPr>
        <p:spPr>
          <a:xfrm>
            <a:off x="457200" y="0"/>
            <a:ext cx="8229600" cy="1056785"/>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862633"/>
              </a:buClr>
              <a:buSzPts val="2400"/>
              <a:buFont typeface="Arial"/>
              <a:buNone/>
              <a:defRPr>
                <a:solidFill>
                  <a:srgbClr val="86263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2" name="Google Shape;272;p50"/>
          <p:cNvSpPr txBox="1">
            <a:spLocks noGrp="1"/>
          </p:cNvSpPr>
          <p:nvPr>
            <p:ph type="body" idx="1"/>
          </p:nvPr>
        </p:nvSpPr>
        <p:spPr>
          <a:xfrm>
            <a:off x="457200" y="1603635"/>
            <a:ext cx="8229600" cy="4559300"/>
          </a:xfrm>
          <a:prstGeom prst="rect">
            <a:avLst/>
          </a:prstGeom>
          <a:noFill/>
          <a:ln>
            <a:noFill/>
          </a:ln>
        </p:spPr>
        <p:txBody>
          <a:bodyPr spcFirstLastPara="1" wrap="square" lIns="91425" tIns="45700" rIns="91425" bIns="45700" anchor="t" anchorCtr="0"/>
          <a:lstStyle>
            <a:lvl1pPr marL="457200" lvl="0" indent="-330200" algn="l">
              <a:spcBef>
                <a:spcPts val="300"/>
              </a:spcBef>
              <a:spcAft>
                <a:spcPts val="0"/>
              </a:spcAft>
              <a:buClr>
                <a:schemeClr val="dk1"/>
              </a:buClr>
              <a:buSzPts val="1600"/>
              <a:buChar char="•"/>
              <a:defRPr/>
            </a:lvl1pPr>
            <a:lvl2pPr marL="914400" lvl="1" indent="-317500" algn="l">
              <a:spcBef>
                <a:spcPts val="300"/>
              </a:spcBef>
              <a:spcAft>
                <a:spcPts val="0"/>
              </a:spcAft>
              <a:buClr>
                <a:schemeClr val="dk1"/>
              </a:buClr>
              <a:buSzPts val="1400"/>
              <a:buChar char="–"/>
              <a:defRPr/>
            </a:lvl2pPr>
            <a:lvl3pPr marL="1371600" lvl="2" indent="-317500" algn="l">
              <a:lnSpc>
                <a:spcPct val="100000"/>
              </a:lnSpc>
              <a:spcBef>
                <a:spcPts val="300"/>
              </a:spcBef>
              <a:spcAft>
                <a:spcPts val="0"/>
              </a:spcAft>
              <a:buSzPts val="1400"/>
              <a:buChar char="8"/>
              <a:defRPr/>
            </a:lvl3pPr>
            <a:lvl4pPr marL="1828800" lvl="3" indent="-317500" algn="l">
              <a:spcBef>
                <a:spcPts val="300"/>
              </a:spcBef>
              <a:spcAft>
                <a:spcPts val="0"/>
              </a:spcAft>
              <a:buClr>
                <a:schemeClr val="dk1"/>
              </a:buClr>
              <a:buSzPts val="1400"/>
              <a:buChar char="»"/>
              <a:defRPr/>
            </a:lvl4pPr>
            <a:lvl5pPr marL="2286000" lvl="4" indent="-317500" algn="l">
              <a:spcBef>
                <a:spcPts val="300"/>
              </a:spcBef>
              <a:spcAft>
                <a:spcPts val="0"/>
              </a:spcAft>
              <a:buClr>
                <a:schemeClr val="dk1"/>
              </a:buClr>
              <a:buSzPts val="14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3" name="Google Shape;273;p50"/>
          <p:cNvSpPr txBox="1">
            <a:spLocks noGrp="1"/>
          </p:cNvSpPr>
          <p:nvPr>
            <p:ph type="ftr" idx="11"/>
          </p:nvPr>
        </p:nvSpPr>
        <p:spPr>
          <a:xfrm>
            <a:off x="457200" y="6356350"/>
            <a:ext cx="2895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4033612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efault_content">
    <p:spTree>
      <p:nvGrpSpPr>
        <p:cNvPr id="1" name=""/>
        <p:cNvGrpSpPr/>
        <p:nvPr/>
      </p:nvGrpSpPr>
      <p:grpSpPr>
        <a:xfrm>
          <a:off x="0" y="0"/>
          <a:ext cx="0" cy="0"/>
          <a:chOff x="0" y="0"/>
          <a:chExt cx="0" cy="0"/>
        </a:xfrm>
      </p:grpSpPr>
      <p:graphicFrame>
        <p:nvGraphicFramePr>
          <p:cNvPr id="206" name="Object 205"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96" name="think-cell Slide" r:id="rId4" imgW="6350000" imgH="6350000" progId="TCLayout.ActiveDocument.1">
                  <p:embed/>
                </p:oleObj>
              </mc:Choice>
              <mc:Fallback>
                <p:oleObj name="think-cell Slide" r:id="rId4" imgW="6350000" imgH="635000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p:nvPr>
        </p:nvSpPr>
        <p:spPr/>
        <p:txBody>
          <a:bodyPr/>
          <a:lstStyle>
            <a:lvl1pPr>
              <a:defRPr>
                <a:solidFill>
                  <a:srgbClr val="862633"/>
                </a:solidFill>
              </a:defRPr>
            </a:lvl1pPr>
          </a:lstStyle>
          <a:p>
            <a:r>
              <a:rPr lang="en-US"/>
              <a:t>Click to edit Master title style</a:t>
            </a:r>
            <a:endParaRPr lang="en-US" dirty="0"/>
          </a:p>
        </p:txBody>
      </p:sp>
      <p:sp>
        <p:nvSpPr>
          <p:cNvPr id="2" name="Footer Placeholder 1"/>
          <p:cNvSpPr>
            <a:spLocks noGrp="1"/>
          </p:cNvSpPr>
          <p:nvPr>
            <p:ph type="ftr" sz="quarter" idx="13"/>
          </p:nvPr>
        </p:nvSpPr>
        <p:spPr/>
        <p:txBody>
          <a:bodyPr/>
          <a:lstStyle>
            <a:lvl1pPr>
              <a:defRPr/>
            </a:lvl1pPr>
          </a:lstStyle>
          <a:p>
            <a:r>
              <a:rPr lang="en-US"/>
              <a:t> </a:t>
            </a:r>
            <a:endParaRPr lang="en-US" dirty="0"/>
          </a:p>
        </p:txBody>
      </p:sp>
      <p:sp>
        <p:nvSpPr>
          <p:cNvPr id="4" name="Content Placeholder 3"/>
          <p:cNvSpPr>
            <a:spLocks noGrp="1"/>
          </p:cNvSpPr>
          <p:nvPr>
            <p:ph sz="quarter" idx="14"/>
          </p:nvPr>
        </p:nvSpPr>
        <p:spPr>
          <a:xfrm>
            <a:off x="457200" y="1603375"/>
            <a:ext cx="8237538" cy="4573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0746887"/>
      </p:ext>
    </p:extLst>
  </p:cSld>
  <p:clrMapOvr>
    <a:masterClrMapping/>
  </p:clrMapOvr>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3BD7A-2697-F54D-876B-90DAC4D3597F}" type="datetimeFigureOut">
              <a:rPr lang="en-US" smtClean="0"/>
              <a:t>9/16/19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B676C-3F3F-7A42-96BD-7F796460792F}" type="slidenum">
              <a:rPr lang="en-US" smtClean="0"/>
              <a:t>‹#›</a:t>
            </a:fld>
            <a:endParaRPr lang="en-US"/>
          </a:p>
        </p:txBody>
      </p:sp>
    </p:spTree>
    <p:extLst>
      <p:ext uri="{BB962C8B-B14F-4D97-AF65-F5344CB8AC3E}">
        <p14:creationId xmlns:p14="http://schemas.microsoft.com/office/powerpoint/2010/main" val="4044462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93BD7A-2697-F54D-876B-90DAC4D3597F}" type="datetimeFigureOut">
              <a:rPr lang="en-US" smtClean="0"/>
              <a:t>9/16/19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B676C-3F3F-7A42-96BD-7F796460792F}" type="slidenum">
              <a:rPr lang="en-US" smtClean="0"/>
              <a:t>‹#›</a:t>
            </a:fld>
            <a:endParaRPr lang="en-US"/>
          </a:p>
        </p:txBody>
      </p:sp>
    </p:spTree>
    <p:extLst>
      <p:ext uri="{BB962C8B-B14F-4D97-AF65-F5344CB8AC3E}">
        <p14:creationId xmlns:p14="http://schemas.microsoft.com/office/powerpoint/2010/main" val="542346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93BD7A-2697-F54D-876B-90DAC4D3597F}" type="datetimeFigureOut">
              <a:rPr lang="en-US" smtClean="0"/>
              <a:t>9/16/19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B676C-3F3F-7A42-96BD-7F796460792F}" type="slidenum">
              <a:rPr lang="en-US" smtClean="0"/>
              <a:t>‹#›</a:t>
            </a:fld>
            <a:endParaRPr lang="en-US"/>
          </a:p>
        </p:txBody>
      </p:sp>
    </p:spTree>
    <p:extLst>
      <p:ext uri="{BB962C8B-B14F-4D97-AF65-F5344CB8AC3E}">
        <p14:creationId xmlns:p14="http://schemas.microsoft.com/office/powerpoint/2010/main" val="1184324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93BD7A-2697-F54D-876B-90DAC4D3597F}" type="datetimeFigureOut">
              <a:rPr lang="en-US" smtClean="0"/>
              <a:t>9/16/19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FB676C-3F3F-7A42-96BD-7F796460792F}" type="slidenum">
              <a:rPr lang="en-US" smtClean="0"/>
              <a:t>‹#›</a:t>
            </a:fld>
            <a:endParaRPr lang="en-US"/>
          </a:p>
        </p:txBody>
      </p:sp>
    </p:spTree>
    <p:extLst>
      <p:ext uri="{BB962C8B-B14F-4D97-AF65-F5344CB8AC3E}">
        <p14:creationId xmlns:p14="http://schemas.microsoft.com/office/powerpoint/2010/main" val="2263872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93BD7A-2697-F54D-876B-90DAC4D3597F}" type="datetimeFigureOut">
              <a:rPr lang="en-US" smtClean="0"/>
              <a:t>9/16/19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FB676C-3F3F-7A42-96BD-7F796460792F}" type="slidenum">
              <a:rPr lang="en-US" smtClean="0"/>
              <a:t>‹#›</a:t>
            </a:fld>
            <a:endParaRPr lang="en-US"/>
          </a:p>
        </p:txBody>
      </p:sp>
    </p:spTree>
    <p:extLst>
      <p:ext uri="{BB962C8B-B14F-4D97-AF65-F5344CB8AC3E}">
        <p14:creationId xmlns:p14="http://schemas.microsoft.com/office/powerpoint/2010/main" val="841483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3BD7A-2697-F54D-876B-90DAC4D3597F}" type="datetimeFigureOut">
              <a:rPr lang="en-US" smtClean="0"/>
              <a:t>9/16/19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FB676C-3F3F-7A42-96BD-7F796460792F}" type="slidenum">
              <a:rPr lang="en-US" smtClean="0"/>
              <a:t>‹#›</a:t>
            </a:fld>
            <a:endParaRPr lang="en-US"/>
          </a:p>
        </p:txBody>
      </p:sp>
    </p:spTree>
    <p:extLst>
      <p:ext uri="{BB962C8B-B14F-4D97-AF65-F5344CB8AC3E}">
        <p14:creationId xmlns:p14="http://schemas.microsoft.com/office/powerpoint/2010/main" val="3837059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3BD7A-2697-F54D-876B-90DAC4D3597F}" type="datetimeFigureOut">
              <a:rPr lang="en-US" smtClean="0"/>
              <a:t>9/16/19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B676C-3F3F-7A42-96BD-7F796460792F}" type="slidenum">
              <a:rPr lang="en-US" smtClean="0"/>
              <a:t>‹#›</a:t>
            </a:fld>
            <a:endParaRPr lang="en-US"/>
          </a:p>
        </p:txBody>
      </p:sp>
    </p:spTree>
    <p:extLst>
      <p:ext uri="{BB962C8B-B14F-4D97-AF65-F5344CB8AC3E}">
        <p14:creationId xmlns:p14="http://schemas.microsoft.com/office/powerpoint/2010/main" val="1226487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3BD7A-2697-F54D-876B-90DAC4D3597F}" type="datetimeFigureOut">
              <a:rPr lang="en-US" smtClean="0"/>
              <a:t>9/16/19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B676C-3F3F-7A42-96BD-7F796460792F}" type="slidenum">
              <a:rPr lang="en-US" smtClean="0"/>
              <a:t>‹#›</a:t>
            </a:fld>
            <a:endParaRPr lang="en-US"/>
          </a:p>
        </p:txBody>
      </p:sp>
    </p:spTree>
    <p:extLst>
      <p:ext uri="{BB962C8B-B14F-4D97-AF65-F5344CB8AC3E}">
        <p14:creationId xmlns:p14="http://schemas.microsoft.com/office/powerpoint/2010/main" val="11453167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3BD7A-2697-F54D-876B-90DAC4D3597F}" type="datetimeFigureOut">
              <a:rPr lang="en-US" smtClean="0"/>
              <a:t>9/16/19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B676C-3F3F-7A42-96BD-7F796460792F}" type="slidenum">
              <a:rPr lang="en-US" smtClean="0"/>
              <a:t>‹#›</a:t>
            </a:fld>
            <a:endParaRPr lang="en-US"/>
          </a:p>
        </p:txBody>
      </p:sp>
    </p:spTree>
    <p:extLst>
      <p:ext uri="{BB962C8B-B14F-4D97-AF65-F5344CB8AC3E}">
        <p14:creationId xmlns:p14="http://schemas.microsoft.com/office/powerpoint/2010/main" val="1754608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emf"/><Relationship Id="rId3" Type="http://schemas.openxmlformats.org/officeDocument/2006/relationships/image" Target="../media/image2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4.png"/><Relationship Id="rId3" Type="http://schemas.openxmlformats.org/officeDocument/2006/relationships/hyperlink" Target="https://hs.utah.gov/educatio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notesSlide" Target="../notesSlides/notesSlide3.xml"/><Relationship Id="rId5" Type="http://schemas.openxmlformats.org/officeDocument/2006/relationships/oleObject" Target="../embeddings/oleObject2.bin"/><Relationship Id="rId6" Type="http://schemas.openxmlformats.org/officeDocument/2006/relationships/image" Target="../media/image6.emf"/><Relationship Id="rId7" Type="http://schemas.openxmlformats.org/officeDocument/2006/relationships/image" Target="../media/image1.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 Type="http://schemas.openxmlformats.org/officeDocument/2006/relationships/vmlDrawing" Target="../drawings/vmlDrawing2.vml"/><Relationship Id="rId2"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4" Type="http://schemas.openxmlformats.org/officeDocument/2006/relationships/slideLayout" Target="../slideLayouts/slideLayout14.xml"/><Relationship Id="rId5" Type="http://schemas.openxmlformats.org/officeDocument/2006/relationships/oleObject" Target="../embeddings/oleObject3.bin"/><Relationship Id="rId6" Type="http://schemas.openxmlformats.org/officeDocument/2006/relationships/image" Target="../media/image6.emf"/><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 Type="http://schemas.openxmlformats.org/officeDocument/2006/relationships/vmlDrawing" Target="../drawings/vmlDrawing3.vml"/><Relationship Id="rId2"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4.xml"/><Relationship Id="rId5" Type="http://schemas.openxmlformats.org/officeDocument/2006/relationships/oleObject" Target="../embeddings/oleObject4.bin"/><Relationship Id="rId6" Type="http://schemas.openxmlformats.org/officeDocument/2006/relationships/image" Target="../media/image6.emf"/><Relationship Id="rId7" Type="http://schemas.openxmlformats.org/officeDocument/2006/relationships/image" Target="../media/image14.png"/><Relationship Id="rId1" Type="http://schemas.openxmlformats.org/officeDocument/2006/relationships/vmlDrawing" Target="../drawings/vmlDrawing4.vml"/><Relationship Id="rId2"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tags" Target="../tags/tag7.xml"/><Relationship Id="rId4" Type="http://schemas.openxmlformats.org/officeDocument/2006/relationships/slideLayout" Target="../slideLayouts/slideLayout14.xml"/><Relationship Id="rId5" Type="http://schemas.openxmlformats.org/officeDocument/2006/relationships/oleObject" Target="../embeddings/oleObject5.bin"/><Relationship Id="rId6" Type="http://schemas.openxmlformats.org/officeDocument/2006/relationships/image" Target="../media/image6.emf"/><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 Type="http://schemas.openxmlformats.org/officeDocument/2006/relationships/vmlDrawing" Target="../drawings/vmlDrawing5.vml"/><Relationship Id="rId2" Type="http://schemas.openxmlformats.org/officeDocument/2006/relationships/tags" Target="../tags/tag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3342" y="3693124"/>
            <a:ext cx="7772400" cy="1470025"/>
          </a:xfrm>
        </p:spPr>
        <p:txBody>
          <a:bodyPr>
            <a:normAutofit/>
          </a:bodyPr>
          <a:lstStyle/>
          <a:p>
            <a:r>
              <a:rPr lang="en-US" dirty="0" smtClean="0"/>
              <a:t>Utah Coordinating Council for Youth in Custody</a:t>
            </a:r>
            <a:endParaRPr lang="en-US" dirty="0"/>
          </a:p>
        </p:txBody>
      </p:sp>
      <p:sp>
        <p:nvSpPr>
          <p:cNvPr id="3" name="Subtitle 2"/>
          <p:cNvSpPr>
            <a:spLocks noGrp="1"/>
          </p:cNvSpPr>
          <p:nvPr>
            <p:ph type="subTitle" idx="1"/>
          </p:nvPr>
        </p:nvSpPr>
        <p:spPr>
          <a:xfrm>
            <a:off x="139700" y="5229418"/>
            <a:ext cx="8763000" cy="1628582"/>
          </a:xfrm>
        </p:spPr>
        <p:txBody>
          <a:bodyPr>
            <a:normAutofit fontScale="32500" lnSpcReduction="20000"/>
          </a:bodyPr>
          <a:lstStyle/>
          <a:p>
            <a:pPr algn="l"/>
            <a:r>
              <a:rPr lang="en-US" sz="5500" dirty="0" smtClean="0"/>
              <a:t>Trina M. Valdez	Department of Human Services</a:t>
            </a:r>
          </a:p>
          <a:p>
            <a:pPr algn="l"/>
            <a:r>
              <a:rPr lang="en-US" sz="5500" dirty="0" smtClean="0"/>
              <a:t>Bridget </a:t>
            </a:r>
            <a:r>
              <a:rPr lang="en-US" sz="5500" dirty="0" err="1" smtClean="0"/>
              <a:t>Koza</a:t>
            </a:r>
            <a:r>
              <a:rPr lang="en-US" sz="5500" dirty="0" smtClean="0"/>
              <a:t> 	    	Administrative Office of the Courts                                                                          </a:t>
            </a:r>
          </a:p>
          <a:p>
            <a:pPr algn="l"/>
            <a:r>
              <a:rPr lang="en-US" sz="5500" dirty="0" smtClean="0"/>
              <a:t>Steve </a:t>
            </a:r>
            <a:r>
              <a:rPr lang="en-US" sz="5500" dirty="0" err="1" smtClean="0"/>
              <a:t>Kaelin</a:t>
            </a:r>
            <a:r>
              <a:rPr lang="en-US" sz="5500" dirty="0" smtClean="0"/>
              <a:t>		Utah State Board of Education								</a:t>
            </a:r>
          </a:p>
          <a:p>
            <a:pPr algn="l"/>
            <a:r>
              <a:rPr lang="en-US" sz="5500" dirty="0" smtClean="0"/>
              <a:t>Kyle </a:t>
            </a:r>
            <a:r>
              <a:rPr lang="en-US" sz="5500" dirty="0" err="1" smtClean="0"/>
              <a:t>Goudie</a:t>
            </a:r>
            <a:r>
              <a:rPr lang="en-US" sz="5500" dirty="0" smtClean="0"/>
              <a:t> 		Division of Juvenile Justice Services</a:t>
            </a:r>
          </a:p>
          <a:p>
            <a:pPr algn="l"/>
            <a:r>
              <a:rPr lang="en-US" sz="5500" dirty="0" smtClean="0"/>
              <a:t>Tanya </a:t>
            </a:r>
            <a:r>
              <a:rPr lang="en-US" sz="5500" dirty="0" err="1" smtClean="0"/>
              <a:t>Albornoz</a:t>
            </a:r>
            <a:r>
              <a:rPr lang="en-US" sz="5500" dirty="0" smtClean="0"/>
              <a:t>	Division of Child &amp; Family Services</a:t>
            </a:r>
          </a:p>
          <a:p>
            <a:endParaRPr lang="en-US" dirty="0"/>
          </a:p>
        </p:txBody>
      </p:sp>
      <p:pic>
        <p:nvPicPr>
          <p:cNvPr id="6" name="Picture 5">
            <a:extLst>
              <a:ext uri="{FF2B5EF4-FFF2-40B4-BE49-F238E27FC236}">
                <a16:creationId xmlns="" xmlns:a16="http://schemas.microsoft.com/office/drawing/2014/main" id="{B94C9A80-6BF5-407D-B1F3-C1AE64881E32}"/>
              </a:ext>
            </a:extLst>
          </p:cNvPr>
          <p:cNvPicPr>
            <a:picLocks noChangeAspect="1"/>
          </p:cNvPicPr>
          <p:nvPr/>
        </p:nvPicPr>
        <p:blipFill>
          <a:blip r:embed="rId3"/>
          <a:stretch>
            <a:fillRect/>
          </a:stretch>
        </p:blipFill>
        <p:spPr>
          <a:xfrm>
            <a:off x="305722" y="169154"/>
            <a:ext cx="2490204" cy="2490204"/>
          </a:xfrm>
          <a:prstGeom prst="rect">
            <a:avLst/>
          </a:prstGeom>
        </p:spPr>
      </p:pic>
      <p:pic>
        <p:nvPicPr>
          <p:cNvPr id="7" name="Picture 6">
            <a:extLst>
              <a:ext uri="{FF2B5EF4-FFF2-40B4-BE49-F238E27FC236}">
                <a16:creationId xmlns="" xmlns:a16="http://schemas.microsoft.com/office/drawing/2014/main" id="{D5F115ED-5E0A-42EB-A395-2C7620AC06A5}"/>
              </a:ext>
            </a:extLst>
          </p:cNvPr>
          <p:cNvPicPr>
            <a:picLocks noChangeAspect="1"/>
          </p:cNvPicPr>
          <p:nvPr/>
        </p:nvPicPr>
        <p:blipFill>
          <a:blip r:embed="rId4"/>
          <a:stretch>
            <a:fillRect/>
          </a:stretch>
        </p:blipFill>
        <p:spPr>
          <a:xfrm>
            <a:off x="3392958" y="501009"/>
            <a:ext cx="4880046" cy="625647"/>
          </a:xfrm>
          <a:prstGeom prst="rect">
            <a:avLst/>
          </a:prstGeom>
          <a:ln>
            <a:noFill/>
          </a:ln>
        </p:spPr>
      </p:pic>
      <p:sp>
        <p:nvSpPr>
          <p:cNvPr id="9" name="Rectangle 8">
            <a:extLst>
              <a:ext uri="{FF2B5EF4-FFF2-40B4-BE49-F238E27FC236}">
                <a16:creationId xmlns="" xmlns:a16="http://schemas.microsoft.com/office/drawing/2014/main" id="{11284F18-9D43-4204-A678-4FACE0C5223C}"/>
              </a:ext>
            </a:extLst>
          </p:cNvPr>
          <p:cNvSpPr/>
          <p:nvPr/>
        </p:nvSpPr>
        <p:spPr>
          <a:xfrm>
            <a:off x="3128984" y="130631"/>
            <a:ext cx="5452946" cy="139390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0" y="7086600"/>
            <a:ext cx="184666"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5"/>
          <a:stretch>
            <a:fillRect/>
          </a:stretch>
        </p:blipFill>
        <p:spPr>
          <a:xfrm>
            <a:off x="3618214" y="1524533"/>
            <a:ext cx="2289737" cy="2289737"/>
          </a:xfrm>
          <a:prstGeom prst="rect">
            <a:avLst/>
          </a:prstGeom>
        </p:spPr>
      </p:pic>
    </p:spTree>
    <p:extLst>
      <p:ext uri="{BB962C8B-B14F-4D97-AF65-F5344CB8AC3E}">
        <p14:creationId xmlns:p14="http://schemas.microsoft.com/office/powerpoint/2010/main" val="523550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43000"/>
            <a:ext cx="9144000" cy="4572000"/>
          </a:xfrm>
          <a:prstGeom prst="rect">
            <a:avLst/>
          </a:prstGeom>
        </p:spPr>
      </p:pic>
      <p:sp>
        <p:nvSpPr>
          <p:cNvPr id="3" name="TextBox 2"/>
          <p:cNvSpPr txBox="1"/>
          <p:nvPr/>
        </p:nvSpPr>
        <p:spPr>
          <a:xfrm>
            <a:off x="228600" y="2448867"/>
            <a:ext cx="1435100" cy="369332"/>
          </a:xfrm>
          <a:prstGeom prst="rect">
            <a:avLst/>
          </a:prstGeom>
          <a:noFill/>
        </p:spPr>
        <p:txBody>
          <a:bodyPr wrap="square" rtlCol="0">
            <a:spAutoFit/>
          </a:bodyPr>
          <a:lstStyle/>
          <a:p>
            <a:r>
              <a:rPr lang="en-US" dirty="0" smtClean="0"/>
              <a:t>USBE</a:t>
            </a:r>
            <a:endParaRPr lang="en-US" dirty="0"/>
          </a:p>
        </p:txBody>
      </p:sp>
      <p:sp>
        <p:nvSpPr>
          <p:cNvPr id="4" name="TextBox 3"/>
          <p:cNvSpPr txBox="1"/>
          <p:nvPr/>
        </p:nvSpPr>
        <p:spPr>
          <a:xfrm>
            <a:off x="1788583" y="1847334"/>
            <a:ext cx="907482" cy="369332"/>
          </a:xfrm>
          <a:prstGeom prst="rect">
            <a:avLst/>
          </a:prstGeom>
          <a:noFill/>
        </p:spPr>
        <p:txBody>
          <a:bodyPr wrap="none" rtlCol="0">
            <a:spAutoFit/>
          </a:bodyPr>
          <a:lstStyle/>
          <a:p>
            <a:r>
              <a:rPr lang="en-US" dirty="0" smtClean="0"/>
              <a:t>DSAMH</a:t>
            </a:r>
            <a:endParaRPr lang="en-US" dirty="0"/>
          </a:p>
        </p:txBody>
      </p:sp>
      <p:sp>
        <p:nvSpPr>
          <p:cNvPr id="5" name="TextBox 4"/>
          <p:cNvSpPr txBox="1"/>
          <p:nvPr/>
        </p:nvSpPr>
        <p:spPr>
          <a:xfrm>
            <a:off x="3670300" y="1829136"/>
            <a:ext cx="697627" cy="369332"/>
          </a:xfrm>
          <a:prstGeom prst="rect">
            <a:avLst/>
          </a:prstGeom>
          <a:noFill/>
        </p:spPr>
        <p:txBody>
          <a:bodyPr wrap="none" rtlCol="0">
            <a:spAutoFit/>
          </a:bodyPr>
          <a:lstStyle/>
          <a:p>
            <a:r>
              <a:rPr lang="en-US" dirty="0" smtClean="0"/>
              <a:t>DSPD</a:t>
            </a:r>
            <a:endParaRPr lang="en-US" dirty="0"/>
          </a:p>
        </p:txBody>
      </p:sp>
      <p:sp>
        <p:nvSpPr>
          <p:cNvPr id="6" name="TextBox 5"/>
          <p:cNvSpPr txBox="1"/>
          <p:nvPr/>
        </p:nvSpPr>
        <p:spPr>
          <a:xfrm>
            <a:off x="5283200" y="2312432"/>
            <a:ext cx="437928" cy="369332"/>
          </a:xfrm>
          <a:prstGeom prst="rect">
            <a:avLst/>
          </a:prstGeom>
          <a:noFill/>
        </p:spPr>
        <p:txBody>
          <a:bodyPr wrap="none" rtlCol="0">
            <a:spAutoFit/>
          </a:bodyPr>
          <a:lstStyle/>
          <a:p>
            <a:r>
              <a:rPr lang="en-US" dirty="0" smtClean="0"/>
              <a:t>JJS</a:t>
            </a:r>
            <a:endParaRPr lang="en-US" dirty="0"/>
          </a:p>
        </p:txBody>
      </p:sp>
      <p:sp>
        <p:nvSpPr>
          <p:cNvPr id="7" name="TextBox 6"/>
          <p:cNvSpPr txBox="1"/>
          <p:nvPr/>
        </p:nvSpPr>
        <p:spPr>
          <a:xfrm>
            <a:off x="6236337" y="1662668"/>
            <a:ext cx="818518" cy="369332"/>
          </a:xfrm>
          <a:prstGeom prst="rect">
            <a:avLst/>
          </a:prstGeom>
          <a:noFill/>
        </p:spPr>
        <p:txBody>
          <a:bodyPr wrap="square" rtlCol="0">
            <a:spAutoFit/>
          </a:bodyPr>
          <a:lstStyle/>
          <a:p>
            <a:r>
              <a:rPr lang="en-US" dirty="0" smtClean="0"/>
              <a:t>DCFS</a:t>
            </a:r>
            <a:endParaRPr lang="en-US" dirty="0"/>
          </a:p>
        </p:txBody>
      </p:sp>
      <p:sp>
        <p:nvSpPr>
          <p:cNvPr id="8" name="TextBox 7"/>
          <p:cNvSpPr txBox="1"/>
          <p:nvPr/>
        </p:nvSpPr>
        <p:spPr>
          <a:xfrm>
            <a:off x="7282266" y="2079599"/>
            <a:ext cx="595035" cy="369332"/>
          </a:xfrm>
          <a:prstGeom prst="rect">
            <a:avLst/>
          </a:prstGeom>
          <a:noFill/>
        </p:spPr>
        <p:txBody>
          <a:bodyPr wrap="none" rtlCol="0">
            <a:spAutoFit/>
          </a:bodyPr>
          <a:lstStyle/>
          <a:p>
            <a:r>
              <a:rPr lang="en-US" dirty="0" smtClean="0"/>
              <a:t>AOC</a:t>
            </a:r>
            <a:endParaRPr lang="en-US" dirty="0"/>
          </a:p>
        </p:txBody>
      </p:sp>
      <p:sp>
        <p:nvSpPr>
          <p:cNvPr id="9" name="TextBox 8"/>
          <p:cNvSpPr txBox="1"/>
          <p:nvPr/>
        </p:nvSpPr>
        <p:spPr>
          <a:xfrm>
            <a:off x="6527800" y="2770664"/>
            <a:ext cx="569387" cy="369332"/>
          </a:xfrm>
          <a:prstGeom prst="rect">
            <a:avLst/>
          </a:prstGeom>
          <a:noFill/>
        </p:spPr>
        <p:txBody>
          <a:bodyPr wrap="none" rtlCol="0">
            <a:spAutoFit/>
          </a:bodyPr>
          <a:lstStyle/>
          <a:p>
            <a:r>
              <a:rPr lang="en-US" dirty="0" smtClean="0"/>
              <a:t>SOC</a:t>
            </a:r>
            <a:endParaRPr lang="en-US" dirty="0"/>
          </a:p>
        </p:txBody>
      </p:sp>
      <p:sp>
        <p:nvSpPr>
          <p:cNvPr id="10" name="TextBox 9"/>
          <p:cNvSpPr txBox="1"/>
          <p:nvPr/>
        </p:nvSpPr>
        <p:spPr>
          <a:xfrm>
            <a:off x="1430867" y="2633533"/>
            <a:ext cx="715423" cy="369332"/>
          </a:xfrm>
          <a:prstGeom prst="rect">
            <a:avLst/>
          </a:prstGeom>
          <a:noFill/>
        </p:spPr>
        <p:txBody>
          <a:bodyPr wrap="none" rtlCol="0">
            <a:spAutoFit/>
          </a:bodyPr>
          <a:lstStyle/>
          <a:p>
            <a:r>
              <a:rPr lang="en-US" dirty="0" smtClean="0"/>
              <a:t>Tribal</a:t>
            </a:r>
            <a:endParaRPr lang="en-US" dirty="0"/>
          </a:p>
        </p:txBody>
      </p:sp>
      <p:sp>
        <p:nvSpPr>
          <p:cNvPr id="11" name="TextBox 10"/>
          <p:cNvSpPr txBox="1"/>
          <p:nvPr/>
        </p:nvSpPr>
        <p:spPr>
          <a:xfrm>
            <a:off x="3058583" y="2497098"/>
            <a:ext cx="1856355" cy="369332"/>
          </a:xfrm>
          <a:prstGeom prst="rect">
            <a:avLst/>
          </a:prstGeom>
          <a:noFill/>
        </p:spPr>
        <p:txBody>
          <a:bodyPr wrap="square" rtlCol="0">
            <a:spAutoFit/>
          </a:bodyPr>
          <a:lstStyle/>
          <a:p>
            <a:r>
              <a:rPr lang="en-US" dirty="0" smtClean="0"/>
              <a:t>Superintendent</a:t>
            </a:r>
            <a:endParaRPr lang="en-US" dirty="0"/>
          </a:p>
        </p:txBody>
      </p:sp>
      <p:sp>
        <p:nvSpPr>
          <p:cNvPr id="15" name="Title 14"/>
          <p:cNvSpPr>
            <a:spLocks noGrp="1"/>
          </p:cNvSpPr>
          <p:nvPr>
            <p:ph type="title"/>
          </p:nvPr>
        </p:nvSpPr>
        <p:spPr/>
        <p:txBody>
          <a:bodyPr/>
          <a:lstStyle/>
          <a:p>
            <a:r>
              <a:rPr lang="en-US" dirty="0" smtClean="0"/>
              <a:t>UCCYIC</a:t>
            </a:r>
            <a:endParaRPr lang="en-US" dirty="0"/>
          </a:p>
        </p:txBody>
      </p:sp>
    </p:spTree>
    <p:extLst>
      <p:ext uri="{BB962C8B-B14F-4D97-AF65-F5344CB8AC3E}">
        <p14:creationId xmlns:p14="http://schemas.microsoft.com/office/powerpoint/2010/main" val="30378921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CCYICMember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38089"/>
            <a:ext cx="4946082" cy="6400800"/>
          </a:xfrm>
          <a:prstGeom prst="rect">
            <a:avLst/>
          </a:prstGeom>
        </p:spPr>
      </p:pic>
      <p:pic>
        <p:nvPicPr>
          <p:cNvPr id="6" name="Picture 5" descr="UCCYICMembers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9637" y="38108"/>
            <a:ext cx="4946093" cy="6400800"/>
          </a:xfrm>
          <a:prstGeom prst="rect">
            <a:avLst/>
          </a:prstGeom>
        </p:spPr>
      </p:pic>
    </p:spTree>
    <p:extLst>
      <p:ext uri="{BB962C8B-B14F-4D97-AF65-F5344CB8AC3E}">
        <p14:creationId xmlns:p14="http://schemas.microsoft.com/office/powerpoint/2010/main" val="3133627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IC School Districts-funding for each FY20.NO $.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6402" y="0"/>
            <a:ext cx="5299364" cy="6858000"/>
          </a:xfrm>
          <a:prstGeom prst="rect">
            <a:avLst/>
          </a:prstGeom>
        </p:spPr>
      </p:pic>
    </p:spTree>
    <p:extLst>
      <p:ext uri="{BB962C8B-B14F-4D97-AF65-F5344CB8AC3E}">
        <p14:creationId xmlns:p14="http://schemas.microsoft.com/office/powerpoint/2010/main" val="26273883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 name="Picture Placeholder 5" descr="Screen Shot 2019-09-11 at 12.54.24 PM.png"/>
          <p:cNvPicPr>
            <a:picLocks noGrp="1" noChangeAspect="1"/>
          </p:cNvPicPr>
          <p:nvPr>
            <p:ph type="pic" idx="1"/>
          </p:nvPr>
        </p:nvPicPr>
        <p:blipFill>
          <a:blip r:embed="rId2">
            <a:extLst>
              <a:ext uri="{28A0092B-C50C-407E-A947-70E740481C1C}">
                <a14:useLocalDpi xmlns:a14="http://schemas.microsoft.com/office/drawing/2010/main" val="0"/>
              </a:ext>
            </a:extLst>
          </a:blip>
          <a:srcRect l="5662" r="5662"/>
          <a:stretch>
            <a:fillRect/>
          </a:stretch>
        </p:blipFill>
        <p:spPr>
          <a:xfrm>
            <a:off x="687916" y="590550"/>
            <a:ext cx="7821613" cy="5078413"/>
          </a:xfrm>
        </p:spPr>
      </p:pic>
      <p:sp>
        <p:nvSpPr>
          <p:cNvPr id="5" name="Text Placeholder 4"/>
          <p:cNvSpPr>
            <a:spLocks noGrp="1"/>
          </p:cNvSpPr>
          <p:nvPr>
            <p:ph type="body" sz="half" idx="2"/>
          </p:nvPr>
        </p:nvSpPr>
        <p:spPr>
          <a:xfrm>
            <a:off x="1792288" y="5483754"/>
            <a:ext cx="5486400" cy="804862"/>
          </a:xfrm>
        </p:spPr>
        <p:txBody>
          <a:bodyPr>
            <a:normAutofit fontScale="92500"/>
          </a:bodyPr>
          <a:lstStyle/>
          <a:p>
            <a:r>
              <a:rPr lang="en-US" sz="3200" dirty="0">
                <a:hlinkClick r:id="rId3"/>
              </a:rPr>
              <a:t>htt</a:t>
            </a:r>
            <a:r>
              <a:rPr lang="en-US" sz="3500" dirty="0">
                <a:hlinkClick r:id="rId3"/>
              </a:rPr>
              <a:t>ps://</a:t>
            </a:r>
            <a:r>
              <a:rPr lang="en-US" sz="3500" dirty="0" err="1">
                <a:hlinkClick r:id="rId3"/>
              </a:rPr>
              <a:t>hs.utah.gov</a:t>
            </a:r>
            <a:r>
              <a:rPr lang="en-US" sz="3500" dirty="0">
                <a:hlinkClick r:id="rId3"/>
              </a:rPr>
              <a:t>/education</a:t>
            </a:r>
            <a:endParaRPr lang="en-US" sz="3500" dirty="0"/>
          </a:p>
        </p:txBody>
      </p:sp>
    </p:spTree>
    <p:extLst>
      <p:ext uri="{BB962C8B-B14F-4D97-AF65-F5344CB8AC3E}">
        <p14:creationId xmlns:p14="http://schemas.microsoft.com/office/powerpoint/2010/main" val="3361885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Youth Services Model Diagram .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8735" y="0"/>
            <a:ext cx="5299364" cy="6858000"/>
          </a:xfrm>
          <a:prstGeom prst="rect">
            <a:avLst/>
          </a:prstGeom>
        </p:spPr>
      </p:pic>
    </p:spTree>
    <p:extLst>
      <p:ext uri="{BB962C8B-B14F-4D97-AF65-F5344CB8AC3E}">
        <p14:creationId xmlns:p14="http://schemas.microsoft.com/office/powerpoint/2010/main" val="2959545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6"/>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139" name="Google Shape;139;p26"/>
          <p:cNvSpPr txBox="1">
            <a:spLocks noGrp="1"/>
          </p:cNvSpPr>
          <p:nvPr>
            <p:ph type="title"/>
          </p:nvPr>
        </p:nvSpPr>
        <p:spPr>
          <a:xfrm>
            <a:off x="457200" y="0"/>
            <a:ext cx="8229600" cy="105678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62633"/>
              </a:buClr>
              <a:buSzPts val="2400"/>
              <a:buFont typeface="Arial"/>
              <a:buNone/>
            </a:pPr>
            <a:r>
              <a:rPr lang="en-US" dirty="0"/>
              <a:t>Executive summary</a:t>
            </a:r>
            <a:endParaRPr dirty="0"/>
          </a:p>
        </p:txBody>
      </p:sp>
      <p:sp>
        <p:nvSpPr>
          <p:cNvPr id="140" name="Google Shape;140;p26"/>
          <p:cNvSpPr txBox="1">
            <a:spLocks noGrp="1"/>
          </p:cNvSpPr>
          <p:nvPr>
            <p:ph type="body" idx="1"/>
          </p:nvPr>
        </p:nvSpPr>
        <p:spPr>
          <a:xfrm>
            <a:off x="324292" y="1212112"/>
            <a:ext cx="8521995" cy="4939306"/>
          </a:xfrm>
          <a:prstGeom prst="rect">
            <a:avLst/>
          </a:prstGeom>
          <a:solidFill>
            <a:schemeClr val="bg1"/>
          </a:solid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400"/>
              <a:buChar char="•"/>
            </a:pPr>
            <a:r>
              <a:rPr lang="en-US" sz="1400" b="1" dirty="0"/>
              <a:t>Millions of students experience educational disruptions </a:t>
            </a:r>
            <a:r>
              <a:rPr lang="en-US" sz="1400" dirty="0"/>
              <a:t>in the U.S. each year;</a:t>
            </a:r>
            <a:r>
              <a:rPr lang="en-US" sz="1400" b="1" dirty="0"/>
              <a:t> </a:t>
            </a:r>
            <a:r>
              <a:rPr lang="en-US" sz="1400" dirty="0"/>
              <a:t>for many, the </a:t>
            </a:r>
            <a:r>
              <a:rPr lang="en-US" sz="1400" b="1" dirty="0"/>
              <a:t>burden and impact is magnified by fragmentation of the support </a:t>
            </a:r>
            <a:r>
              <a:rPr lang="en-US" sz="1400" dirty="0"/>
              <a:t>system meant to help them overcome challenges. This often results in significant, negative effects on life trajectories. </a:t>
            </a:r>
          </a:p>
          <a:p>
            <a:pPr marL="228600" lvl="0" indent="-228600" algn="l" rtl="0">
              <a:spcBef>
                <a:spcPts val="0"/>
              </a:spcBef>
              <a:spcAft>
                <a:spcPts val="0"/>
              </a:spcAft>
              <a:buClr>
                <a:schemeClr val="dk1"/>
              </a:buClr>
              <a:buSzPts val="1400"/>
              <a:buChar char="•"/>
            </a:pPr>
            <a:endParaRPr lang="en-US" sz="400" dirty="0"/>
          </a:p>
          <a:p>
            <a:pPr marL="228600" indent="-228600">
              <a:spcBef>
                <a:spcPts val="0"/>
              </a:spcBef>
              <a:buSzPts val="1400"/>
            </a:pPr>
            <a:r>
              <a:rPr lang="en-US" sz="1400" b="1" dirty="0"/>
              <a:t>Fragmentation is prevalent across Utah’s education system</a:t>
            </a:r>
            <a:r>
              <a:rPr lang="en-US" sz="1400" dirty="0"/>
              <a:t>, where there is little formal coordination among agencies and support organizations. As a result, consistent use of program resources and accountability around a single set of goals is lacking, causing:</a:t>
            </a:r>
          </a:p>
          <a:p>
            <a:pPr marL="747713" lvl="1" indent="-290513">
              <a:spcBef>
                <a:spcPts val="0"/>
              </a:spcBef>
              <a:buFont typeface="Arial" panose="020B0604020202020204" pitchFamily="34" charset="0"/>
              <a:buChar char="•"/>
            </a:pPr>
            <a:r>
              <a:rPr lang="en-US" sz="1200" dirty="0"/>
              <a:t>Access to resources/supports and student experiences to be unequal and inequitable across districts</a:t>
            </a:r>
          </a:p>
          <a:p>
            <a:pPr marL="742950" lvl="1" indent="-285750">
              <a:buFont typeface="Arial" panose="020B0604020202020204" pitchFamily="34" charset="0"/>
              <a:buChar char="•"/>
            </a:pPr>
            <a:r>
              <a:rPr lang="en-US" sz="1200" dirty="0"/>
              <a:t>The cost of direct supports for students in a fragmented system to create a financial burden on the state</a:t>
            </a:r>
            <a:endParaRPr lang="en-US" sz="800" dirty="0"/>
          </a:p>
          <a:p>
            <a:pPr marL="742950" lvl="1" indent="-285750">
              <a:buFont typeface="Arial" panose="020B0604020202020204" pitchFamily="34" charset="0"/>
              <a:buChar char="−"/>
            </a:pPr>
            <a:endParaRPr lang="en-US" sz="400" dirty="0"/>
          </a:p>
          <a:p>
            <a:pPr marL="228600" indent="-228600">
              <a:spcBef>
                <a:spcPts val="0"/>
              </a:spcBef>
              <a:buSzPts val="1400"/>
            </a:pPr>
            <a:r>
              <a:rPr lang="en-US" sz="1400" dirty="0"/>
              <a:t>The </a:t>
            </a:r>
            <a:r>
              <a:rPr lang="en-US" sz="1400" b="1" dirty="0"/>
              <a:t>Utah State Board of Education’s Youth in Care Program (YIC) </a:t>
            </a:r>
            <a:r>
              <a:rPr lang="en-US" sz="1400" dirty="0"/>
              <a:t>oversees education for students in custody across the state. The state department of education contracts with local school districts to implement YIC programs for students in foster care and in juvenile detention. A </a:t>
            </a:r>
            <a:r>
              <a:rPr lang="en-US" sz="1400" b="1" dirty="0"/>
              <a:t>strong culture of local control </a:t>
            </a:r>
            <a:r>
              <a:rPr lang="en-US" sz="1400" dirty="0"/>
              <a:t>means that programs differ significantly across district, which </a:t>
            </a:r>
            <a:r>
              <a:rPr lang="en-US" sz="1400" b="1" dirty="0"/>
              <a:t>further challenges consistent outcomes and accountability statewide</a:t>
            </a:r>
            <a:r>
              <a:rPr lang="en-US" sz="1400" dirty="0"/>
              <a:t> and magnifies the effects of fragmentation.</a:t>
            </a:r>
          </a:p>
          <a:p>
            <a:pPr marL="228600" indent="-228600">
              <a:spcBef>
                <a:spcPts val="0"/>
              </a:spcBef>
              <a:buSzPts val="1400"/>
            </a:pPr>
            <a:endParaRPr lang="en-US" sz="800" dirty="0"/>
          </a:p>
          <a:p>
            <a:pPr marL="228600" indent="-228600">
              <a:spcBef>
                <a:spcPts val="0"/>
              </a:spcBef>
              <a:buSzPts val="1400"/>
            </a:pPr>
            <a:r>
              <a:rPr lang="en-US" sz="1400" dirty="0"/>
              <a:t>The Youth in Care program is </a:t>
            </a:r>
            <a:r>
              <a:rPr lang="en-US" sz="1400" b="1" dirty="0"/>
              <a:t>committed to improving coordination across district sites </a:t>
            </a:r>
            <a:r>
              <a:rPr lang="en-US" sz="1400" dirty="0"/>
              <a:t>to ensure enrolled students are consistently prepared to embark on life trajectories equitable to those of the population not in custody.</a:t>
            </a:r>
          </a:p>
          <a:p>
            <a:pPr marL="228600" indent="-228600">
              <a:spcBef>
                <a:spcPts val="0"/>
              </a:spcBef>
              <a:buSzPts val="1400"/>
            </a:pPr>
            <a:endParaRPr lang="en-US" sz="400" dirty="0"/>
          </a:p>
          <a:p>
            <a:pPr marL="228600" indent="-228600">
              <a:spcBef>
                <a:spcPts val="0"/>
              </a:spcBef>
              <a:buSzPts val="1400"/>
            </a:pPr>
            <a:r>
              <a:rPr lang="en-US" sz="1400" dirty="0"/>
              <a:t>Leadership has developed a </a:t>
            </a:r>
            <a:r>
              <a:rPr lang="en-US" sz="1400" b="1" dirty="0"/>
              <a:t>plan that begins with a shared definition of quality statewide:</a:t>
            </a:r>
            <a:endParaRPr lang="en-US" dirty="0"/>
          </a:p>
          <a:p>
            <a:pPr marL="685800" lvl="1" indent="-228600">
              <a:spcBef>
                <a:spcPts val="0"/>
              </a:spcBef>
              <a:buFont typeface="Arial" panose="020B0604020202020204" pitchFamily="34" charset="0"/>
              <a:buChar char="•"/>
            </a:pPr>
            <a:r>
              <a:rPr lang="en-US" sz="1200" dirty="0"/>
              <a:t>Developing a preliminary rubric to define and measure quality</a:t>
            </a:r>
          </a:p>
          <a:p>
            <a:pPr marL="685800" lvl="1" indent="-228600">
              <a:spcBef>
                <a:spcPts val="0"/>
              </a:spcBef>
              <a:buFont typeface="Arial" panose="020B0604020202020204" pitchFamily="34" charset="0"/>
              <a:buChar char="•"/>
            </a:pPr>
            <a:r>
              <a:rPr lang="en-US" sz="1200" dirty="0"/>
              <a:t>Working with district leaders to finalize, pilot, and implement the rubric</a:t>
            </a:r>
            <a:endParaRPr lang="en-US" sz="400" dirty="0"/>
          </a:p>
          <a:p>
            <a:pPr marL="228600" lvl="0" indent="-228600">
              <a:spcBef>
                <a:spcPts val="600"/>
              </a:spcBef>
              <a:buSzPts val="1400"/>
            </a:pPr>
            <a:r>
              <a:rPr lang="en-US" sz="1400" dirty="0"/>
              <a:t>Once Youth in Care stakeholders have agreed on what quality looks like, program leaders will </a:t>
            </a:r>
            <a:r>
              <a:rPr lang="en-US" sz="1400" b="1" dirty="0"/>
              <a:t>shift their focus to facilitating equity and accountability across sites.</a:t>
            </a:r>
          </a:p>
        </p:txBody>
      </p:sp>
    </p:spTree>
    <p:extLst>
      <p:ext uri="{BB962C8B-B14F-4D97-AF65-F5344CB8AC3E}">
        <p14:creationId xmlns:p14="http://schemas.microsoft.com/office/powerpoint/2010/main" val="11711973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2" name="think-cell Slide" r:id="rId5" imgW="6350000" imgH="6350000" progId="TCLayout.ActiveDocument.1">
                  <p:embed/>
                </p:oleObj>
              </mc:Choice>
              <mc:Fallback>
                <p:oleObj name="think-cell Slide" r:id="rId5" imgW="6350000" imgH="635000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98" name="Google Shape;698;p110"/>
          <p:cNvPicPr preferRelativeResize="0"/>
          <p:nvPr/>
        </p:nvPicPr>
        <p:blipFill rotWithShape="1">
          <a:blip r:embed="rId7">
            <a:alphaModFix/>
          </a:blip>
          <a:srcRect/>
          <a:stretch/>
        </p:blipFill>
        <p:spPr>
          <a:xfrm>
            <a:off x="1588" y="1588"/>
            <a:ext cx="1587" cy="1587"/>
          </a:xfrm>
          <a:prstGeom prst="rect">
            <a:avLst/>
          </a:prstGeom>
          <a:noFill/>
          <a:ln>
            <a:noFill/>
          </a:ln>
        </p:spPr>
      </p:pic>
      <p:sp>
        <p:nvSpPr>
          <p:cNvPr id="699" name="Google Shape;699;p110"/>
          <p:cNvSpPr txBox="1">
            <a:spLocks noGrp="1"/>
          </p:cNvSpPr>
          <p:nvPr>
            <p:ph type="title"/>
          </p:nvPr>
        </p:nvSpPr>
        <p:spPr>
          <a:xfrm>
            <a:off x="457200" y="0"/>
            <a:ext cx="8229600" cy="105678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62633"/>
              </a:buClr>
              <a:buSzPts val="2400"/>
              <a:buFont typeface="Arial"/>
              <a:buNone/>
            </a:pPr>
            <a:r>
              <a:rPr lang="en-US" sz="2400" dirty="0"/>
              <a:t>Disrupted education drives long-term negative outcomes for millions of students nationwide</a:t>
            </a:r>
            <a:endParaRPr sz="2400" dirty="0"/>
          </a:p>
        </p:txBody>
      </p:sp>
      <p:grpSp>
        <p:nvGrpSpPr>
          <p:cNvPr id="3" name="Group 2"/>
          <p:cNvGrpSpPr/>
          <p:nvPr/>
        </p:nvGrpSpPr>
        <p:grpSpPr>
          <a:xfrm>
            <a:off x="621310" y="1550400"/>
            <a:ext cx="7901381" cy="4436544"/>
            <a:chOff x="457200" y="1550400"/>
            <a:chExt cx="7901381" cy="4436544"/>
          </a:xfrm>
        </p:grpSpPr>
        <p:sp>
          <p:nvSpPr>
            <p:cNvPr id="700" name="Google Shape;700;p110"/>
            <p:cNvSpPr/>
            <p:nvPr/>
          </p:nvSpPr>
          <p:spPr>
            <a:xfrm rot="10800000">
              <a:off x="1566743" y="2853041"/>
              <a:ext cx="5790474" cy="182881"/>
            </a:xfrm>
            <a:prstGeom prst="triangle">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1"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701" name="Google Shape;701;p110"/>
            <p:cNvGrpSpPr/>
            <p:nvPr/>
          </p:nvGrpSpPr>
          <p:grpSpPr>
            <a:xfrm>
              <a:off x="457200" y="1550400"/>
              <a:ext cx="7901381" cy="1028109"/>
              <a:chOff x="416634" y="975623"/>
              <a:chExt cx="8306291" cy="755514"/>
            </a:xfrm>
          </p:grpSpPr>
          <p:sp>
            <p:nvSpPr>
              <p:cNvPr id="702" name="Google Shape;702;p110"/>
              <p:cNvSpPr/>
              <p:nvPr/>
            </p:nvSpPr>
            <p:spPr>
              <a:xfrm>
                <a:off x="416634" y="975623"/>
                <a:ext cx="8306291" cy="755514"/>
              </a:xfrm>
              <a:prstGeom prst="roundRect">
                <a:avLst>
                  <a:gd name="adj" fmla="val 16667"/>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914400" marR="0" lvl="0" indent="0" algn="ctr" defTabSz="914400" rtl="0" eaLnBrk="1" fontAlgn="auto" latinLnBrk="0" hangingPunct="1">
                  <a:lnSpc>
                    <a:spcPct val="11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Arial"/>
                    <a:sym typeface="Arial"/>
                  </a:rPr>
                  <a:t>~5M young people nationwide face </a:t>
                </a:r>
                <a:r>
                  <a:rPr kumimoji="0" lang="en-US" sz="1800" b="1" i="0" u="none" strike="noStrike" kern="0" cap="none" spc="0" normalizeH="0" baseline="0" noProof="0" dirty="0">
                    <a:ln>
                      <a:noFill/>
                    </a:ln>
                    <a:solidFill>
                      <a:srgbClr val="FFFFFF"/>
                    </a:solidFill>
                    <a:effectLst/>
                    <a:uLnTx/>
                    <a:uFillTx/>
                    <a:latin typeface="Arial"/>
                    <a:ea typeface="+mn-ea"/>
                    <a:cs typeface="Arial"/>
                    <a:sym typeface="Arial"/>
                  </a:rPr>
                  <a:t>trauma</a:t>
                </a:r>
                <a:r>
                  <a:rPr lang="en-US" sz="1800" b="1" dirty="0">
                    <a:solidFill>
                      <a:srgbClr val="FFFFFF"/>
                    </a:solidFill>
                    <a:ea typeface="+mn-ea"/>
                  </a:rPr>
                  <a:t> and circumstances</a:t>
                </a:r>
                <a:r>
                  <a:rPr kumimoji="0" lang="en-US" sz="1800" b="1" i="0" u="none" strike="noStrike" kern="0" cap="none" spc="0" normalizeH="0" baseline="0" noProof="0" dirty="0">
                    <a:ln>
                      <a:noFill/>
                    </a:ln>
                    <a:solidFill>
                      <a:srgbClr val="FFFFFF"/>
                    </a:solidFill>
                    <a:effectLst/>
                    <a:uLnTx/>
                    <a:uFillTx/>
                    <a:latin typeface="Arial"/>
                    <a:ea typeface="+mn-ea"/>
                    <a:cs typeface="Arial"/>
                    <a:sym typeface="Arial"/>
                  </a:rPr>
                  <a:t> in their lives that are disruptive to education</a:t>
                </a:r>
                <a:endParaRPr kumimoji="0" sz="1600" b="1"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703" name="Google Shape;703;p110"/>
              <p:cNvPicPr preferRelativeResize="0"/>
              <p:nvPr/>
            </p:nvPicPr>
            <p:blipFill rotWithShape="1">
              <a:blip r:embed="rId8">
                <a:alphaModFix/>
              </a:blip>
              <a:srcRect/>
              <a:stretch/>
            </p:blipFill>
            <p:spPr>
              <a:xfrm>
                <a:off x="676075" y="1087259"/>
                <a:ext cx="670060" cy="486770"/>
              </a:xfrm>
              <a:prstGeom prst="rect">
                <a:avLst/>
              </a:prstGeom>
              <a:noFill/>
              <a:ln>
                <a:noFill/>
              </a:ln>
            </p:spPr>
          </p:pic>
        </p:grpSp>
        <p:grpSp>
          <p:nvGrpSpPr>
            <p:cNvPr id="704" name="Google Shape;704;p110"/>
            <p:cNvGrpSpPr/>
            <p:nvPr/>
          </p:nvGrpSpPr>
          <p:grpSpPr>
            <a:xfrm>
              <a:off x="470264" y="3258183"/>
              <a:ext cx="7876529" cy="1026060"/>
              <a:chOff x="457200" y="2411173"/>
              <a:chExt cx="8280165" cy="754009"/>
            </a:xfrm>
          </p:grpSpPr>
          <p:sp>
            <p:nvSpPr>
              <p:cNvPr id="705" name="Google Shape;705;p110"/>
              <p:cNvSpPr/>
              <p:nvPr/>
            </p:nvSpPr>
            <p:spPr>
              <a:xfrm>
                <a:off x="457200" y="2411173"/>
                <a:ext cx="8280165" cy="754009"/>
              </a:xfrm>
              <a:prstGeom prst="roundRect">
                <a:avLst>
                  <a:gd name="adj" fmla="val 16667"/>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857250" marR="0" lvl="0" indent="0" algn="ctr" defTabSz="914400" rtl="0" eaLnBrk="1" fontAlgn="auto" latinLnBrk="0" hangingPunct="1">
                  <a:lnSpc>
                    <a:spcPct val="11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Arial"/>
                    <a:sym typeface="Arial"/>
                  </a:rPr>
                  <a:t>To access services needed to overcome disruptions, they often must </a:t>
                </a:r>
                <a:r>
                  <a:rPr kumimoji="0" lang="en-US" sz="1800" b="1" i="0" u="none" strike="noStrike" kern="0" cap="none" spc="0" normalizeH="0" baseline="0" noProof="0" dirty="0">
                    <a:ln>
                      <a:noFill/>
                    </a:ln>
                    <a:solidFill>
                      <a:srgbClr val="FFFFFF"/>
                    </a:solidFill>
                    <a:effectLst/>
                    <a:uLnTx/>
                    <a:uFillTx/>
                    <a:latin typeface="Arial"/>
                    <a:ea typeface="+mn-ea"/>
                    <a:cs typeface="Arial"/>
                    <a:sym typeface="Arial"/>
                  </a:rPr>
                  <a:t>navigate multiple, fragmented systems of care</a:t>
                </a:r>
                <a:endParaRPr kumimoji="0" sz="1600" b="1"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706" name="Google Shape;706;p110"/>
              <p:cNvPicPr preferRelativeResize="0"/>
              <p:nvPr/>
            </p:nvPicPr>
            <p:blipFill rotWithShape="1">
              <a:blip r:embed="rId9">
                <a:alphaModFix/>
              </a:blip>
              <a:srcRect/>
              <a:stretch/>
            </p:blipFill>
            <p:spPr>
              <a:xfrm>
                <a:off x="659985" y="2545586"/>
                <a:ext cx="713652" cy="485183"/>
              </a:xfrm>
              <a:prstGeom prst="rect">
                <a:avLst/>
              </a:prstGeom>
              <a:noFill/>
              <a:ln>
                <a:noFill/>
              </a:ln>
            </p:spPr>
          </p:pic>
        </p:grpSp>
        <p:grpSp>
          <p:nvGrpSpPr>
            <p:cNvPr id="707" name="Google Shape;707;p110"/>
            <p:cNvGrpSpPr/>
            <p:nvPr/>
          </p:nvGrpSpPr>
          <p:grpSpPr>
            <a:xfrm>
              <a:off x="499986" y="4960884"/>
              <a:ext cx="7824208" cy="1026060"/>
              <a:chOff x="418855" y="3548483"/>
              <a:chExt cx="8225163" cy="754009"/>
            </a:xfrm>
          </p:grpSpPr>
          <p:sp>
            <p:nvSpPr>
              <p:cNvPr id="708" name="Google Shape;708;p110"/>
              <p:cNvSpPr/>
              <p:nvPr/>
            </p:nvSpPr>
            <p:spPr>
              <a:xfrm>
                <a:off x="418855" y="3548483"/>
                <a:ext cx="8225163" cy="754009"/>
              </a:xfrm>
              <a:prstGeom prst="roundRect">
                <a:avLst>
                  <a:gd name="adj" fmla="val 16667"/>
                </a:avLst>
              </a:prstGeom>
              <a:solidFill>
                <a:srgbClr val="7F7F7F"/>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91440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Arial"/>
                    <a:ea typeface="Arial"/>
                    <a:cs typeface="Arial"/>
                    <a:sym typeface="Arial"/>
                  </a:rPr>
                  <a:t>This </a:t>
                </a:r>
                <a:r>
                  <a:rPr kumimoji="0" lang="en-US" sz="1800" b="1" i="0" u="none" strike="noStrike" kern="0" cap="none" spc="0" normalizeH="0" baseline="0" noProof="0" dirty="0">
                    <a:ln>
                      <a:noFill/>
                    </a:ln>
                    <a:solidFill>
                      <a:srgbClr val="FFFFFF"/>
                    </a:solidFill>
                    <a:effectLst/>
                    <a:uLnTx/>
                    <a:uFillTx/>
                    <a:latin typeface="Arial"/>
                    <a:ea typeface="Arial"/>
                    <a:cs typeface="Arial"/>
                    <a:sym typeface="Arial"/>
                  </a:rPr>
                  <a:t>additional burden can </a:t>
                </a:r>
                <a:r>
                  <a:rPr kumimoji="0" lang="en-US" sz="1800" b="1" i="0" u="none" strike="noStrike" kern="0" cap="none" spc="0" normalizeH="0" baseline="0" noProof="0" dirty="0">
                    <a:ln>
                      <a:noFill/>
                    </a:ln>
                    <a:solidFill>
                      <a:srgbClr val="FFFFFF"/>
                    </a:solidFill>
                    <a:effectLst/>
                    <a:uLnTx/>
                    <a:uFillTx/>
                    <a:latin typeface="Arial"/>
                    <a:ea typeface="+mn-ea"/>
                    <a:cs typeface="Arial"/>
                    <a:sym typeface="Arial"/>
                  </a:rPr>
                  <a:t>magnify the</a:t>
                </a:r>
                <a:r>
                  <a:rPr kumimoji="0" lang="en-US" sz="1800" b="1" i="0" u="none" strike="noStrike" kern="0" cap="none" spc="0" normalizeH="0" baseline="0" noProof="0" dirty="0">
                    <a:ln>
                      <a:noFill/>
                    </a:ln>
                    <a:solidFill>
                      <a:srgbClr val="FFFFFF"/>
                    </a:solidFill>
                    <a:effectLst/>
                    <a:uLnTx/>
                    <a:uFillTx/>
                    <a:latin typeface="Arial"/>
                    <a:ea typeface="Arial"/>
                    <a:cs typeface="Arial"/>
                    <a:sym typeface="Arial"/>
                  </a:rPr>
                  <a:t> significant, negative effects </a:t>
                </a:r>
                <a:r>
                  <a:rPr kumimoji="0" lang="en-US" sz="1800" b="0" i="0" u="none" strike="noStrike" kern="0" cap="none" spc="0" normalizeH="0" baseline="0" noProof="0" dirty="0">
                    <a:ln>
                      <a:noFill/>
                    </a:ln>
                    <a:solidFill>
                      <a:srgbClr val="FFFFFF"/>
                    </a:solidFill>
                    <a:effectLst/>
                    <a:uLnTx/>
                    <a:uFillTx/>
                    <a:latin typeface="Arial"/>
                    <a:ea typeface="+mn-ea"/>
                    <a:cs typeface="Arial"/>
                    <a:sym typeface="Arial"/>
                  </a:rPr>
                  <a:t>disruption has on</a:t>
                </a:r>
                <a:r>
                  <a:rPr kumimoji="0" lang="en-US" sz="1800" b="0" i="0" u="none" strike="noStrike" kern="0" cap="none" spc="0" normalizeH="0" baseline="0" noProof="0" dirty="0">
                    <a:ln>
                      <a:noFill/>
                    </a:ln>
                    <a:solidFill>
                      <a:srgbClr val="FFFFFF"/>
                    </a:solidFill>
                    <a:effectLst/>
                    <a:uLnTx/>
                    <a:uFillTx/>
                    <a:latin typeface="Arial"/>
                    <a:ea typeface="Arial"/>
                    <a:cs typeface="Arial"/>
                    <a:sym typeface="Arial"/>
                  </a:rPr>
                  <a:t> the trajectories of young people</a:t>
                </a: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709" name="Google Shape;709;p110"/>
              <p:cNvPicPr preferRelativeResize="0"/>
              <p:nvPr/>
            </p:nvPicPr>
            <p:blipFill rotWithShape="1">
              <a:blip r:embed="rId10">
                <a:alphaModFix/>
              </a:blip>
              <a:srcRect/>
              <a:stretch/>
            </p:blipFill>
            <p:spPr>
              <a:xfrm>
                <a:off x="719809" y="3742720"/>
                <a:ext cx="585762" cy="365535"/>
              </a:xfrm>
              <a:prstGeom prst="rect">
                <a:avLst/>
              </a:prstGeom>
              <a:noFill/>
              <a:ln>
                <a:noFill/>
              </a:ln>
            </p:spPr>
          </p:pic>
        </p:grpSp>
        <p:sp>
          <p:nvSpPr>
            <p:cNvPr id="710" name="Google Shape;710;p110"/>
            <p:cNvSpPr/>
            <p:nvPr/>
          </p:nvSpPr>
          <p:spPr>
            <a:xfrm rot="10800000">
              <a:off x="1566743" y="4528265"/>
              <a:ext cx="5790474" cy="182881"/>
            </a:xfrm>
            <a:prstGeom prst="triangle">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1" i="0" u="none" strike="noStrike" kern="0" cap="none" spc="0" normalizeH="0" baseline="0" noProof="0">
                <a:ln>
                  <a:noFill/>
                </a:ln>
                <a:solidFill>
                  <a:srgbClr val="FFFFFF"/>
                </a:solidFill>
                <a:effectLst/>
                <a:uLnTx/>
                <a:uFillTx/>
                <a:latin typeface="Arial"/>
                <a:ea typeface="Arial"/>
                <a:cs typeface="Arial"/>
                <a:sym typeface="Arial"/>
              </a:endParaRPr>
            </a:p>
          </p:txBody>
        </p:sp>
      </p:grpSp>
    </p:spTree>
    <p:extLst>
      <p:ext uri="{BB962C8B-B14F-4D97-AF65-F5344CB8AC3E}">
        <p14:creationId xmlns:p14="http://schemas.microsoft.com/office/powerpoint/2010/main" val="18561643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20" name="think-cell Slide" r:id="rId5" imgW="6350000" imgH="6350000" progId="TCLayout.ActiveDocument.1">
                  <p:embed/>
                </p:oleObj>
              </mc:Choice>
              <mc:Fallback>
                <p:oleObj name="think-cell Slide" r:id="rId5" imgW="6350000" imgH="635000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
                <a:srgbClr val="000000"/>
              </a:buClr>
              <a:buSzTx/>
              <a:buFont typeface="Arial"/>
              <a:buNone/>
              <a:tabLst/>
              <a:defRPr/>
            </a:pPr>
            <a:endParaRPr kumimoji="0" lang="en-US" sz="24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2" name="Rectangle 31"/>
          <p:cNvSpPr/>
          <p:nvPr/>
        </p:nvSpPr>
        <p:spPr>
          <a:xfrm>
            <a:off x="3449187" y="5482644"/>
            <a:ext cx="2616200" cy="13753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1" i="0" u="none" strike="noStrike" kern="0" cap="none" spc="0" normalizeH="0" baseline="0" noProof="0" dirty="0">
              <a:ln>
                <a:noFill/>
              </a:ln>
              <a:solidFill>
                <a:srgbClr val="FFFFFF"/>
              </a:solidFill>
              <a:effectLst/>
              <a:uLnTx/>
              <a:uFillTx/>
              <a:latin typeface="Arial"/>
              <a:ea typeface="+mn-ea"/>
              <a:cs typeface="Arial"/>
              <a:sym typeface="Arial"/>
            </a:endParaRPr>
          </a:p>
        </p:txBody>
      </p:sp>
      <p:sp>
        <p:nvSpPr>
          <p:cNvPr id="2" name="Title 1"/>
          <p:cNvSpPr>
            <a:spLocks noGrp="1"/>
          </p:cNvSpPr>
          <p:nvPr>
            <p:ph type="title"/>
          </p:nvPr>
        </p:nvSpPr>
        <p:spPr>
          <a:xfrm>
            <a:off x="457200" y="0"/>
            <a:ext cx="8276897" cy="1056785"/>
          </a:xfrm>
        </p:spPr>
        <p:txBody>
          <a:bodyPr>
            <a:normAutofit/>
          </a:bodyPr>
          <a:lstStyle/>
          <a:p>
            <a:pPr algn="l"/>
            <a:r>
              <a:rPr lang="en-US" sz="2400" dirty="0"/>
              <a:t>Students may face various life challenges during their youth that disrupt the course of their </a:t>
            </a:r>
            <a:r>
              <a:rPr lang="en-US" sz="2400" dirty="0" smtClean="0"/>
              <a:t>education</a:t>
            </a:r>
            <a:endParaRPr lang="en-US" sz="2400" dirty="0"/>
          </a:p>
        </p:txBody>
      </p:sp>
      <p:sp>
        <p:nvSpPr>
          <p:cNvPr id="3" name="Footer Placeholder 2"/>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000" b="0" i="0" u="none" strike="noStrike" kern="0" cap="none" spc="0" normalizeH="0" baseline="0" noProof="0">
                <a:ln>
                  <a:noFill/>
                </a:ln>
                <a:solidFill>
                  <a:srgbClr val="888888"/>
                </a:solidFill>
                <a:effectLst/>
                <a:uLnTx/>
                <a:uFillTx/>
                <a:latin typeface="Arial"/>
                <a:cs typeface="Arial"/>
                <a:sym typeface="Arial"/>
              </a:rPr>
              <a:t> </a:t>
            </a:r>
            <a:endParaRPr kumimoji="0" lang="en-US" sz="1000" b="0" i="0" u="none" strike="noStrike" kern="0" cap="none" spc="0" normalizeH="0" baseline="0" noProof="0" dirty="0">
              <a:ln>
                <a:noFill/>
              </a:ln>
              <a:solidFill>
                <a:srgbClr val="888888"/>
              </a:solidFill>
              <a:effectLst/>
              <a:uLnTx/>
              <a:uFillTx/>
              <a:latin typeface="Arial"/>
              <a:cs typeface="Arial"/>
              <a:sym typeface="Arial"/>
            </a:endParaRPr>
          </a:p>
        </p:txBody>
      </p:sp>
      <p:grpSp>
        <p:nvGrpSpPr>
          <p:cNvPr id="19" name="Group 18"/>
          <p:cNvGrpSpPr/>
          <p:nvPr/>
        </p:nvGrpSpPr>
        <p:grpSpPr>
          <a:xfrm>
            <a:off x="1815628" y="1517588"/>
            <a:ext cx="5512745" cy="3622299"/>
            <a:chOff x="1521373" y="1380954"/>
            <a:chExt cx="5512745" cy="3622299"/>
          </a:xfrm>
        </p:grpSpPr>
        <p:grpSp>
          <p:nvGrpSpPr>
            <p:cNvPr id="13" name="Group 12"/>
            <p:cNvGrpSpPr/>
            <p:nvPr/>
          </p:nvGrpSpPr>
          <p:grpSpPr>
            <a:xfrm>
              <a:off x="1547971" y="1390738"/>
              <a:ext cx="2543795" cy="1659694"/>
              <a:chOff x="801303" y="1656219"/>
              <a:chExt cx="1607419" cy="1405288"/>
            </a:xfrm>
          </p:grpSpPr>
          <p:sp>
            <p:nvSpPr>
              <p:cNvPr id="8" name="Rectangle 7"/>
              <p:cNvSpPr/>
              <p:nvPr/>
            </p:nvSpPr>
            <p:spPr>
              <a:xfrm>
                <a:off x="801303" y="1656219"/>
                <a:ext cx="1607419" cy="140528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Arial"/>
                    <a:sym typeface="Arial"/>
                  </a:rPr>
                  <a:t>Foster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Arial"/>
                    <a:sym typeface="Arial"/>
                  </a:rPr>
                  <a:t>Care</a:t>
                </a:r>
              </a:p>
            </p:txBody>
          </p:sp>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26366" y="1822662"/>
                <a:ext cx="708312" cy="708312"/>
              </a:xfrm>
              <a:prstGeom prst="rect">
                <a:avLst/>
              </a:prstGeom>
            </p:spPr>
          </p:pic>
        </p:grpSp>
        <p:grpSp>
          <p:nvGrpSpPr>
            <p:cNvPr id="12" name="Group 11"/>
            <p:cNvGrpSpPr/>
            <p:nvPr/>
          </p:nvGrpSpPr>
          <p:grpSpPr>
            <a:xfrm>
              <a:off x="4490323" y="1380954"/>
              <a:ext cx="2543795" cy="1659694"/>
              <a:chOff x="2779295" y="1656219"/>
              <a:chExt cx="1607419" cy="1405288"/>
            </a:xfrm>
          </p:grpSpPr>
          <p:sp>
            <p:nvSpPr>
              <p:cNvPr id="9" name="Rectangle 8"/>
              <p:cNvSpPr/>
              <p:nvPr/>
            </p:nvSpPr>
            <p:spPr>
              <a:xfrm>
                <a:off x="2779295" y="1656219"/>
                <a:ext cx="1607419" cy="14052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Arial"/>
                    <a:sym typeface="Arial"/>
                  </a:rPr>
                  <a:t>Early Unplanned</a:t>
                </a:r>
                <a:r>
                  <a:rPr kumimoji="0" lang="en-US" sz="1800" b="1" i="0" u="none" strike="noStrike" kern="0" cap="none" spc="0" normalizeH="0" noProof="0" dirty="0">
                    <a:ln>
                      <a:noFill/>
                    </a:ln>
                    <a:solidFill>
                      <a:srgbClr val="FFFFFF"/>
                    </a:solidFill>
                    <a:effectLst/>
                    <a:uLnTx/>
                    <a:uFillTx/>
                    <a:latin typeface="Arial"/>
                    <a:ea typeface="+mn-ea"/>
                    <a:cs typeface="Arial"/>
                    <a:sym typeface="Arial"/>
                  </a:rPr>
                  <a:t> or</a:t>
                </a:r>
                <a:r>
                  <a:rPr kumimoji="0" lang="en-US" sz="1800" b="1" i="0" u="none" strike="noStrike" kern="0" cap="none" spc="0" normalizeH="0" baseline="0" noProof="0" dirty="0">
                    <a:ln>
                      <a:noFill/>
                    </a:ln>
                    <a:solidFill>
                      <a:srgbClr val="FFFFFF"/>
                    </a:solidFill>
                    <a:effectLst/>
                    <a:uLnTx/>
                    <a:uFillTx/>
                    <a:latin typeface="Arial"/>
                    <a:ea typeface="+mn-ea"/>
                    <a:cs typeface="Arial"/>
                    <a:sym typeface="Arial"/>
                  </a:rPr>
                  <a:t>  Unwanted Pregnancy</a:t>
                </a:r>
              </a:p>
            </p:txBody>
          </p:sp>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47671" y="1841485"/>
                <a:ext cx="670666" cy="670666"/>
              </a:xfrm>
              <a:prstGeom prst="rect">
                <a:avLst/>
              </a:prstGeom>
            </p:spPr>
          </p:pic>
        </p:grpSp>
        <p:grpSp>
          <p:nvGrpSpPr>
            <p:cNvPr id="4" name="Group 3"/>
            <p:cNvGrpSpPr/>
            <p:nvPr/>
          </p:nvGrpSpPr>
          <p:grpSpPr>
            <a:xfrm>
              <a:off x="1521373" y="3343559"/>
              <a:ext cx="2543795" cy="1659694"/>
              <a:chOff x="4757287" y="1656219"/>
              <a:chExt cx="1607419" cy="1405288"/>
            </a:xfrm>
          </p:grpSpPr>
          <p:sp>
            <p:nvSpPr>
              <p:cNvPr id="10" name="Rectangle 9"/>
              <p:cNvSpPr/>
              <p:nvPr/>
            </p:nvSpPr>
            <p:spPr>
              <a:xfrm>
                <a:off x="4757287" y="1656219"/>
                <a:ext cx="1607419" cy="1405288"/>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Arial"/>
                    <a:sym typeface="Arial"/>
                  </a:rPr>
                  <a:t>Incarceration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1" i="0" u="none" strike="noStrike" kern="0" cap="none" spc="0" normalizeH="0" baseline="0" noProof="0" dirty="0">
                  <a:ln>
                    <a:noFill/>
                  </a:ln>
                  <a:solidFill>
                    <a:srgbClr val="FFFFFF"/>
                  </a:solidFill>
                  <a:effectLst/>
                  <a:uLnTx/>
                  <a:uFillTx/>
                  <a:latin typeface="Arial"/>
                  <a:ea typeface="+mn-ea"/>
                  <a:cs typeface="Arial"/>
                  <a:sym typeface="Arial"/>
                </a:endParaRPr>
              </a:p>
            </p:txBody>
          </p:sp>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25132" y="1850531"/>
                <a:ext cx="705344" cy="705343"/>
              </a:xfrm>
              <a:prstGeom prst="rect">
                <a:avLst/>
              </a:prstGeom>
            </p:spPr>
          </p:pic>
        </p:grpSp>
        <p:grpSp>
          <p:nvGrpSpPr>
            <p:cNvPr id="5" name="Group 4"/>
            <p:cNvGrpSpPr/>
            <p:nvPr/>
          </p:nvGrpSpPr>
          <p:grpSpPr>
            <a:xfrm>
              <a:off x="4475069" y="3339144"/>
              <a:ext cx="2543795" cy="1659694"/>
              <a:chOff x="6735278" y="1656219"/>
              <a:chExt cx="1607419" cy="1405288"/>
            </a:xfrm>
          </p:grpSpPr>
          <p:sp>
            <p:nvSpPr>
              <p:cNvPr id="11" name="Rectangle 10"/>
              <p:cNvSpPr/>
              <p:nvPr/>
            </p:nvSpPr>
            <p:spPr>
              <a:xfrm>
                <a:off x="6735278" y="1656219"/>
                <a:ext cx="1607419" cy="1405288"/>
              </a:xfrm>
              <a:prstGeom prst="rect">
                <a:avLst/>
              </a:prstGeom>
              <a:solidFill>
                <a:schemeClr val="accent3">
                  <a:lumMod val="60000"/>
                  <a:lumOff val="40000"/>
                </a:schemeClr>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Arial"/>
                    <a:sym typeface="Arial"/>
                  </a:rPr>
                  <a:t>Homelessness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1" i="0" u="none" strike="noStrike" kern="0" cap="none" spc="0" normalizeH="0" baseline="0" noProof="0" dirty="0">
                  <a:ln>
                    <a:noFill/>
                  </a:ln>
                  <a:solidFill>
                    <a:srgbClr val="FFFFFF"/>
                  </a:solidFill>
                  <a:effectLst/>
                  <a:uLnTx/>
                  <a:uFillTx/>
                  <a:latin typeface="Arial"/>
                  <a:ea typeface="+mn-ea"/>
                  <a:cs typeface="Arial"/>
                  <a:sym typeface="Arial"/>
                </a:endParaRPr>
              </a:p>
            </p:txBody>
          </p:sp>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19920" y="1854858"/>
                <a:ext cx="643920" cy="643920"/>
              </a:xfrm>
              <a:prstGeom prst="rect">
                <a:avLst/>
              </a:prstGeom>
            </p:spPr>
          </p:pic>
        </p:grpSp>
      </p:grpSp>
      <p:sp>
        <p:nvSpPr>
          <p:cNvPr id="30" name="Rectangle 29"/>
          <p:cNvSpPr/>
          <p:nvPr/>
        </p:nvSpPr>
        <p:spPr>
          <a:xfrm>
            <a:off x="735449" y="5816221"/>
            <a:ext cx="7720397" cy="535714"/>
          </a:xfrm>
          <a:prstGeom prst="rect">
            <a:avLst/>
          </a:prstGeom>
          <a:solidFill>
            <a:schemeClr val="bg1">
              <a:lumMod val="95000"/>
            </a:schemeClr>
          </a:solidFill>
          <a:ln>
            <a:solidFill>
              <a:srgbClr val="F3D70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u="none" strike="noStrike" kern="0" cap="none" spc="0" normalizeH="0" baseline="0" noProof="0" dirty="0">
                <a:ln>
                  <a:noFill/>
                </a:ln>
                <a:solidFill>
                  <a:srgbClr val="000000"/>
                </a:solidFill>
                <a:effectLst/>
                <a:uLnTx/>
                <a:uFillTx/>
                <a:latin typeface="Arial"/>
                <a:ea typeface="+mn-ea"/>
                <a:cs typeface="Arial"/>
                <a:sym typeface="Arial"/>
              </a:rPr>
              <a:t>The list above is </a:t>
            </a:r>
            <a:r>
              <a:rPr kumimoji="0" lang="en-US" sz="1400" b="1" u="none" strike="noStrike" kern="0" cap="none" spc="0" normalizeH="0" baseline="0" noProof="0" dirty="0">
                <a:ln>
                  <a:noFill/>
                </a:ln>
                <a:solidFill>
                  <a:srgbClr val="000000"/>
                </a:solidFill>
                <a:effectLst/>
                <a:uLnTx/>
                <a:uFillTx/>
                <a:latin typeface="Arial"/>
                <a:ea typeface="+mn-ea"/>
                <a:cs typeface="Arial"/>
                <a:sym typeface="Arial"/>
              </a:rPr>
              <a:t>representative of disruptive experiences, but is not exhaustive</a:t>
            </a:r>
            <a:r>
              <a:rPr kumimoji="0" lang="en-US" sz="1400" b="0" u="none" strike="noStrike" kern="0" cap="none" spc="0" normalizeH="0" baseline="0" noProof="0" dirty="0">
                <a:ln>
                  <a:noFill/>
                </a:ln>
                <a:solidFill>
                  <a:srgbClr val="000000"/>
                </a:solidFill>
                <a:effectLst/>
                <a:uLnTx/>
                <a:uFillTx/>
                <a:latin typeface="Arial"/>
                <a:ea typeface="+mn-ea"/>
                <a:cs typeface="Arial"/>
                <a:sym typeface="Arial"/>
              </a:rPr>
              <a:t> — youth may face many other challenges that disrupt their education.</a:t>
            </a:r>
          </a:p>
        </p:txBody>
      </p:sp>
    </p:spTree>
    <p:extLst>
      <p:ext uri="{BB962C8B-B14F-4D97-AF65-F5344CB8AC3E}">
        <p14:creationId xmlns:p14="http://schemas.microsoft.com/office/powerpoint/2010/main" val="32349879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8" name="think-cell Slide" r:id="rId5" imgW="6350000" imgH="6350000" progId="TCLayout.ActiveDocument.1">
                  <p:embed/>
                </p:oleObj>
              </mc:Choice>
              <mc:Fallback>
                <p:oleObj name="think-cell Slide" r:id="rId5" imgW="6350000" imgH="635000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5" name="Google Shape;725;p111"/>
          <p:cNvSpPr txBox="1">
            <a:spLocks noGrp="1"/>
          </p:cNvSpPr>
          <p:nvPr>
            <p:ph type="title"/>
          </p:nvPr>
        </p:nvSpPr>
        <p:spPr>
          <a:xfrm>
            <a:off x="476596" y="0"/>
            <a:ext cx="8667404" cy="105678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2400"/>
              <a:buFont typeface="Arial"/>
              <a:buNone/>
            </a:pPr>
            <a:r>
              <a:rPr lang="en-US" sz="2400" dirty="0">
                <a:solidFill>
                  <a:schemeClr val="accent2"/>
                </a:solidFill>
              </a:rPr>
              <a:t>Support agencies help youth overcome disruptions, but fragmentation among them decreases effectiveness</a:t>
            </a:r>
            <a:endParaRPr sz="2400" b="0" i="0" u="none" strike="noStrike" cap="none" dirty="0">
              <a:solidFill>
                <a:schemeClr val="accent2"/>
              </a:solidFill>
              <a:latin typeface="Arial"/>
              <a:ea typeface="Arial"/>
              <a:cs typeface="Arial"/>
              <a:sym typeface="Arial"/>
            </a:endParaRPr>
          </a:p>
        </p:txBody>
      </p:sp>
      <p:sp>
        <p:nvSpPr>
          <p:cNvPr id="726" name="Google Shape;726;p111"/>
          <p:cNvSpPr/>
          <p:nvPr/>
        </p:nvSpPr>
        <p:spPr>
          <a:xfrm>
            <a:off x="283779" y="1273041"/>
            <a:ext cx="8502869" cy="521737"/>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Fragmentation among agencies </a:t>
            </a:r>
            <a:r>
              <a:rPr kumimoji="0" lang="en-US" sz="1600" b="1" i="0" u="none" strike="noStrike" kern="0" cap="none" spc="0" normalizeH="0" baseline="0" noProof="0" dirty="0">
                <a:ln>
                  <a:noFill/>
                </a:ln>
                <a:solidFill>
                  <a:srgbClr val="000000"/>
                </a:solidFill>
                <a:effectLst/>
                <a:uLnTx/>
                <a:uFillTx/>
                <a:latin typeface="Arial"/>
                <a:cs typeface="Arial"/>
                <a:sym typeface="Arial"/>
              </a:rPr>
              <a:t>inhibits each agency's ability to ensure that all young people have access to coordinated services </a:t>
            </a:r>
            <a:r>
              <a:rPr kumimoji="0" lang="en-US" sz="1600" b="0" i="0" u="none" strike="noStrike" kern="0" cap="none" spc="0" normalizeH="0" baseline="0" noProof="0" dirty="0">
                <a:ln>
                  <a:noFill/>
                </a:ln>
                <a:solidFill>
                  <a:srgbClr val="000000"/>
                </a:solidFill>
                <a:effectLst/>
                <a:uLnTx/>
                <a:uFillTx/>
                <a:latin typeface="Arial"/>
                <a:cs typeface="Arial"/>
                <a:sym typeface="Arial"/>
              </a:rPr>
              <a:t>and coherent education pathways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Rectangle 5"/>
          <p:cNvSpPr/>
          <p:nvPr/>
        </p:nvSpPr>
        <p:spPr>
          <a:xfrm>
            <a:off x="3447251" y="6022029"/>
            <a:ext cx="2144252" cy="752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p:cNvSpPr txBox="1"/>
          <p:nvPr/>
        </p:nvSpPr>
        <p:spPr>
          <a:xfrm>
            <a:off x="697457" y="5824180"/>
            <a:ext cx="7675512" cy="523220"/>
          </a:xfrm>
          <a:prstGeom prst="rect">
            <a:avLst/>
          </a:prstGeom>
          <a:solidFill>
            <a:schemeClr val="bg1">
              <a:lumMod val="95000"/>
            </a:schemeClr>
          </a:solidFill>
          <a:ln w="9525">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As a result, </a:t>
            </a:r>
            <a:r>
              <a:rPr kumimoji="0" lang="en-US" sz="1400" b="1" i="0" u="none" strike="noStrike" kern="0" cap="none" spc="0" normalizeH="0" baseline="0" noProof="0" dirty="0">
                <a:ln>
                  <a:noFill/>
                </a:ln>
                <a:solidFill>
                  <a:srgbClr val="000000"/>
                </a:solidFill>
                <a:effectLst/>
                <a:uLnTx/>
                <a:uFillTx/>
                <a:latin typeface="Arial"/>
                <a:cs typeface="Arial"/>
                <a:sym typeface="Arial"/>
              </a:rPr>
              <a:t>young people, rather than the system itself, bear the burden </a:t>
            </a:r>
            <a:r>
              <a:rPr kumimoji="0" lang="en-US" sz="1400" b="0" i="0" u="none" strike="noStrike" kern="0" cap="none" spc="0" normalizeH="0" baseline="0" noProof="0" dirty="0">
                <a:ln>
                  <a:noFill/>
                </a:ln>
                <a:solidFill>
                  <a:srgbClr val="000000"/>
                </a:solidFill>
                <a:effectLst/>
                <a:uLnTx/>
                <a:uFillTx/>
                <a:latin typeface="Arial"/>
                <a:cs typeface="Arial"/>
                <a:sym typeface="Arial"/>
              </a:rPr>
              <a:t>of navigating the full universe of adults, programs, policies, and services that support them.</a:t>
            </a:r>
          </a:p>
        </p:txBody>
      </p:sp>
      <p:cxnSp>
        <p:nvCxnSpPr>
          <p:cNvPr id="715" name="Google Shape;715;p111"/>
          <p:cNvCxnSpPr/>
          <p:nvPr/>
        </p:nvCxnSpPr>
        <p:spPr>
          <a:xfrm>
            <a:off x="4417825" y="3067131"/>
            <a:ext cx="1" cy="274855"/>
          </a:xfrm>
          <a:prstGeom prst="straightConnector1">
            <a:avLst/>
          </a:prstGeom>
          <a:noFill/>
          <a:ln w="9525" cap="flat" cmpd="sng">
            <a:solidFill>
              <a:schemeClr val="dk1"/>
            </a:solidFill>
            <a:prstDash val="solid"/>
            <a:round/>
            <a:headEnd type="none" w="sm" len="sm"/>
            <a:tailEnd type="triangle" w="med" len="med"/>
          </a:ln>
        </p:spPr>
      </p:cxnSp>
      <p:cxnSp>
        <p:nvCxnSpPr>
          <p:cNvPr id="716" name="Google Shape;716;p111"/>
          <p:cNvCxnSpPr/>
          <p:nvPr/>
        </p:nvCxnSpPr>
        <p:spPr>
          <a:xfrm>
            <a:off x="1935517" y="2988043"/>
            <a:ext cx="1648281" cy="603206"/>
          </a:xfrm>
          <a:prstGeom prst="straightConnector1">
            <a:avLst/>
          </a:prstGeom>
          <a:noFill/>
          <a:ln w="9525" cap="flat" cmpd="sng">
            <a:solidFill>
              <a:schemeClr val="dk1"/>
            </a:solidFill>
            <a:prstDash val="solid"/>
            <a:round/>
            <a:headEnd type="none" w="sm" len="sm"/>
            <a:tailEnd type="triangle" w="med" len="med"/>
          </a:ln>
        </p:spPr>
      </p:cxnSp>
      <p:cxnSp>
        <p:nvCxnSpPr>
          <p:cNvPr id="717" name="Google Shape;717;p111"/>
          <p:cNvCxnSpPr/>
          <p:nvPr/>
        </p:nvCxnSpPr>
        <p:spPr>
          <a:xfrm flipH="1">
            <a:off x="5111496" y="3420674"/>
            <a:ext cx="2769544" cy="293043"/>
          </a:xfrm>
          <a:prstGeom prst="straightConnector1">
            <a:avLst/>
          </a:prstGeom>
          <a:noFill/>
          <a:ln w="9525" cap="flat" cmpd="sng">
            <a:solidFill>
              <a:schemeClr val="dk1"/>
            </a:solidFill>
            <a:prstDash val="solid"/>
            <a:round/>
            <a:headEnd type="none" w="sm" len="sm"/>
            <a:tailEnd type="triangle" w="med" len="med"/>
          </a:ln>
        </p:spPr>
      </p:cxnSp>
      <p:cxnSp>
        <p:nvCxnSpPr>
          <p:cNvPr id="718" name="Google Shape;718;p111"/>
          <p:cNvCxnSpPr/>
          <p:nvPr/>
        </p:nvCxnSpPr>
        <p:spPr>
          <a:xfrm>
            <a:off x="2388505" y="2679123"/>
            <a:ext cx="1372948" cy="703449"/>
          </a:xfrm>
          <a:prstGeom prst="straightConnector1">
            <a:avLst/>
          </a:prstGeom>
          <a:noFill/>
          <a:ln w="9525" cap="flat" cmpd="sng">
            <a:solidFill>
              <a:schemeClr val="dk1"/>
            </a:solidFill>
            <a:prstDash val="solid"/>
            <a:round/>
            <a:headEnd type="none" w="sm" len="sm"/>
            <a:tailEnd type="triangle" w="med" len="med"/>
          </a:ln>
        </p:spPr>
      </p:cxnSp>
      <p:cxnSp>
        <p:nvCxnSpPr>
          <p:cNvPr id="719" name="Google Shape;719;p111"/>
          <p:cNvCxnSpPr/>
          <p:nvPr/>
        </p:nvCxnSpPr>
        <p:spPr>
          <a:xfrm rot="10800000">
            <a:off x="5187845" y="4479882"/>
            <a:ext cx="2693195" cy="48704"/>
          </a:xfrm>
          <a:prstGeom prst="straightConnector1">
            <a:avLst/>
          </a:prstGeom>
          <a:noFill/>
          <a:ln w="9525" cap="flat" cmpd="sng">
            <a:solidFill>
              <a:schemeClr val="dk1"/>
            </a:solidFill>
            <a:prstDash val="solid"/>
            <a:round/>
            <a:headEnd type="none" w="sm" len="sm"/>
            <a:tailEnd type="triangle" w="med" len="med"/>
          </a:ln>
        </p:spPr>
      </p:cxnSp>
      <p:cxnSp>
        <p:nvCxnSpPr>
          <p:cNvPr id="720" name="Google Shape;720;p111"/>
          <p:cNvCxnSpPr>
            <a:endCxn id="721" idx="3"/>
          </p:cNvCxnSpPr>
          <p:nvPr/>
        </p:nvCxnSpPr>
        <p:spPr>
          <a:xfrm flipH="1">
            <a:off x="5141596" y="3977102"/>
            <a:ext cx="1685100" cy="241500"/>
          </a:xfrm>
          <a:prstGeom prst="straightConnector1">
            <a:avLst/>
          </a:prstGeom>
          <a:noFill/>
          <a:ln w="9525" cap="flat" cmpd="sng">
            <a:solidFill>
              <a:schemeClr val="dk1"/>
            </a:solidFill>
            <a:prstDash val="solid"/>
            <a:round/>
            <a:headEnd type="none" w="sm" len="sm"/>
            <a:tailEnd type="triangle" w="med" len="med"/>
          </a:ln>
        </p:spPr>
      </p:cxnSp>
      <p:cxnSp>
        <p:nvCxnSpPr>
          <p:cNvPr id="722" name="Google Shape;722;p111"/>
          <p:cNvCxnSpPr/>
          <p:nvPr/>
        </p:nvCxnSpPr>
        <p:spPr>
          <a:xfrm rot="10800000" flipH="1">
            <a:off x="2346800" y="4026598"/>
            <a:ext cx="1116267" cy="9654"/>
          </a:xfrm>
          <a:prstGeom prst="straightConnector1">
            <a:avLst/>
          </a:prstGeom>
          <a:noFill/>
          <a:ln w="9525" cap="flat" cmpd="sng">
            <a:solidFill>
              <a:schemeClr val="dk1"/>
            </a:solidFill>
            <a:prstDash val="solid"/>
            <a:round/>
            <a:headEnd type="none" w="sm" len="sm"/>
            <a:tailEnd type="triangle" w="med" len="med"/>
          </a:ln>
        </p:spPr>
      </p:cxnSp>
      <p:cxnSp>
        <p:nvCxnSpPr>
          <p:cNvPr id="723" name="Google Shape;723;p111"/>
          <p:cNvCxnSpPr/>
          <p:nvPr/>
        </p:nvCxnSpPr>
        <p:spPr>
          <a:xfrm flipH="1">
            <a:off x="4968297" y="2743617"/>
            <a:ext cx="767302" cy="566380"/>
          </a:xfrm>
          <a:prstGeom prst="straightConnector1">
            <a:avLst/>
          </a:prstGeom>
          <a:noFill/>
          <a:ln w="9525" cap="flat" cmpd="sng">
            <a:solidFill>
              <a:schemeClr val="dk1"/>
            </a:solidFill>
            <a:prstDash val="solid"/>
            <a:round/>
            <a:headEnd type="none" w="sm" len="sm"/>
            <a:tailEnd type="triangle" w="med" len="med"/>
          </a:ln>
        </p:spPr>
      </p:cxnSp>
      <p:cxnSp>
        <p:nvCxnSpPr>
          <p:cNvPr id="724" name="Google Shape;724;p111"/>
          <p:cNvCxnSpPr/>
          <p:nvPr/>
        </p:nvCxnSpPr>
        <p:spPr>
          <a:xfrm flipH="1">
            <a:off x="5187844" y="3025873"/>
            <a:ext cx="1638967" cy="469966"/>
          </a:xfrm>
          <a:prstGeom prst="straightConnector1">
            <a:avLst/>
          </a:prstGeom>
          <a:noFill/>
          <a:ln w="9525" cap="flat" cmpd="sng">
            <a:solidFill>
              <a:schemeClr val="dk1"/>
            </a:solidFill>
            <a:prstDash val="solid"/>
            <a:round/>
            <a:headEnd type="none" w="sm" len="sm"/>
            <a:tailEnd type="triangle" w="med" len="med"/>
          </a:ln>
        </p:spPr>
      </p:cxnSp>
      <p:pic>
        <p:nvPicPr>
          <p:cNvPr id="721" name="Google Shape;721;p111"/>
          <p:cNvPicPr preferRelativeResize="0"/>
          <p:nvPr/>
        </p:nvPicPr>
        <p:blipFill rotWithShape="1">
          <a:blip r:embed="rId7">
            <a:alphaModFix/>
            <a:duotone>
              <a:schemeClr val="accent2">
                <a:shade val="45000"/>
                <a:satMod val="135000"/>
              </a:schemeClr>
              <a:prstClr val="white"/>
            </a:duotone>
          </a:blip>
          <a:srcRect/>
          <a:stretch/>
        </p:blipFill>
        <p:spPr>
          <a:xfrm>
            <a:off x="3672206" y="3507839"/>
            <a:ext cx="1469390" cy="1421527"/>
          </a:xfrm>
          <a:prstGeom prst="rect">
            <a:avLst/>
          </a:prstGeom>
          <a:noFill/>
          <a:ln>
            <a:noFill/>
          </a:ln>
        </p:spPr>
      </p:pic>
      <p:sp>
        <p:nvSpPr>
          <p:cNvPr id="727" name="Google Shape;727;p111"/>
          <p:cNvSpPr/>
          <p:nvPr/>
        </p:nvSpPr>
        <p:spPr>
          <a:xfrm>
            <a:off x="931356" y="2580046"/>
            <a:ext cx="1131570" cy="568271"/>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FFFFFF"/>
                </a:solidFill>
                <a:effectLst/>
                <a:uLnTx/>
                <a:uFillTx/>
                <a:latin typeface="Arial"/>
                <a:ea typeface="Arial"/>
                <a:cs typeface="Arial"/>
                <a:sym typeface="Arial"/>
              </a:rPr>
              <a:t>Nonprofits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111"/>
          <p:cNvSpPr/>
          <p:nvPr/>
        </p:nvSpPr>
        <p:spPr>
          <a:xfrm>
            <a:off x="356455" y="3200628"/>
            <a:ext cx="1131570" cy="568271"/>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FFFFFF"/>
                </a:solidFill>
                <a:effectLst/>
                <a:uLnTx/>
                <a:uFillTx/>
                <a:latin typeface="Arial"/>
                <a:ea typeface="Arial"/>
                <a:cs typeface="Arial"/>
                <a:sym typeface="Arial"/>
              </a:rPr>
              <a:t>Community-based orgs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729;p111"/>
          <p:cNvSpPr/>
          <p:nvPr/>
        </p:nvSpPr>
        <p:spPr>
          <a:xfrm>
            <a:off x="391508" y="4870143"/>
            <a:ext cx="1131570" cy="568271"/>
          </a:xfrm>
          <a:prstGeom prst="roundRect">
            <a:avLst>
              <a:gd name="adj" fmla="val 16667"/>
            </a:avLst>
          </a:prstGeom>
          <a:solidFill>
            <a:srgbClr val="C0504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a:ea typeface="Arial"/>
                <a:cs typeface="Arial"/>
                <a:sym typeface="Arial"/>
              </a:rPr>
              <a:t>Lawyers &amp; judges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30" name="Google Shape;730;p111"/>
          <p:cNvSpPr/>
          <p:nvPr/>
        </p:nvSpPr>
        <p:spPr>
          <a:xfrm>
            <a:off x="1600754" y="3812308"/>
            <a:ext cx="1131570" cy="568271"/>
          </a:xfrm>
          <a:prstGeom prst="roundRect">
            <a:avLst>
              <a:gd name="adj" fmla="val 16667"/>
            </a:avLst>
          </a:prstGeom>
          <a:solidFill>
            <a:srgbClr val="C0504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a:ea typeface="Arial"/>
                <a:cs typeface="Arial"/>
                <a:sym typeface="Arial"/>
              </a:rPr>
              <a:t>Social workers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31" name="Google Shape;731;p111"/>
          <p:cNvSpPr/>
          <p:nvPr/>
        </p:nvSpPr>
        <p:spPr>
          <a:xfrm>
            <a:off x="3737407" y="2557457"/>
            <a:ext cx="1252301" cy="568271"/>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FFFFFF"/>
                </a:solidFill>
                <a:effectLst/>
                <a:uLnTx/>
                <a:uFillTx/>
                <a:latin typeface="Arial"/>
                <a:ea typeface="Arial"/>
                <a:cs typeface="Arial"/>
                <a:sym typeface="Arial"/>
              </a:rPr>
              <a:t>Government agencies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2" name="Google Shape;732;p111"/>
          <p:cNvSpPr/>
          <p:nvPr/>
        </p:nvSpPr>
        <p:spPr>
          <a:xfrm>
            <a:off x="5076914" y="2346482"/>
            <a:ext cx="1131570" cy="568271"/>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FFFFFF"/>
                </a:solidFill>
                <a:effectLst/>
                <a:uLnTx/>
                <a:uFillTx/>
                <a:latin typeface="Arial"/>
                <a:ea typeface="Arial"/>
                <a:cs typeface="Arial"/>
                <a:sym typeface="Arial"/>
              </a:rPr>
              <a:t>Schools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111"/>
          <p:cNvSpPr/>
          <p:nvPr/>
        </p:nvSpPr>
        <p:spPr>
          <a:xfrm>
            <a:off x="7460785" y="4373395"/>
            <a:ext cx="1131570" cy="568271"/>
          </a:xfrm>
          <a:prstGeom prst="roundRect">
            <a:avLst>
              <a:gd name="adj" fmla="val 16667"/>
            </a:avLst>
          </a:prstGeom>
          <a:solidFill>
            <a:srgbClr val="C0504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FFFFFF"/>
                </a:solidFill>
                <a:effectLst/>
                <a:uLnTx/>
                <a:uFillTx/>
                <a:latin typeface="Arial"/>
                <a:ea typeface="Arial"/>
                <a:cs typeface="Arial"/>
                <a:sym typeface="Arial"/>
              </a:rPr>
              <a:t>Mentors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111"/>
          <p:cNvSpPr/>
          <p:nvPr/>
        </p:nvSpPr>
        <p:spPr>
          <a:xfrm>
            <a:off x="2331497" y="2434702"/>
            <a:ext cx="1131570" cy="568271"/>
          </a:xfrm>
          <a:prstGeom prst="roundRect">
            <a:avLst>
              <a:gd name="adj" fmla="val 16667"/>
            </a:avLst>
          </a:prstGeom>
          <a:solidFill>
            <a:srgbClr val="C0504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a:ea typeface="Arial"/>
                <a:cs typeface="Arial"/>
                <a:sym typeface="Arial"/>
              </a:rPr>
              <a:t>Teachers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35" name="Google Shape;735;p111"/>
          <p:cNvSpPr/>
          <p:nvPr/>
        </p:nvSpPr>
        <p:spPr>
          <a:xfrm>
            <a:off x="6466947" y="3717468"/>
            <a:ext cx="1131570" cy="568271"/>
          </a:xfrm>
          <a:prstGeom prst="roundRect">
            <a:avLst>
              <a:gd name="adj" fmla="val 16667"/>
            </a:avLst>
          </a:prstGeom>
          <a:solidFill>
            <a:srgbClr val="C0504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a:ea typeface="Arial"/>
                <a:cs typeface="Arial"/>
                <a:sym typeface="Arial"/>
              </a:rPr>
              <a:t>Volunteers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36" name="Google Shape;736;p111"/>
          <p:cNvSpPr/>
          <p:nvPr/>
        </p:nvSpPr>
        <p:spPr>
          <a:xfrm>
            <a:off x="6329215" y="2703908"/>
            <a:ext cx="1131570" cy="568271"/>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a:ea typeface="Arial"/>
                <a:cs typeface="Arial"/>
                <a:sym typeface="Arial"/>
              </a:rPr>
              <a:t>Faith-based orgs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37" name="Google Shape;737;p111"/>
          <p:cNvSpPr/>
          <p:nvPr/>
        </p:nvSpPr>
        <p:spPr>
          <a:xfrm>
            <a:off x="7655975" y="3067131"/>
            <a:ext cx="1131570" cy="568271"/>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FFFFFF"/>
                </a:solidFill>
                <a:effectLst/>
                <a:uLnTx/>
                <a:uFillTx/>
                <a:latin typeface="Arial"/>
                <a:ea typeface="Arial"/>
                <a:cs typeface="Arial"/>
                <a:sym typeface="Arial"/>
              </a:rPr>
              <a:t>Treatment centers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738" name="Google Shape;738;p111"/>
          <p:cNvCxnSpPr>
            <a:stCxn id="728" idx="3"/>
          </p:cNvCxnSpPr>
          <p:nvPr/>
        </p:nvCxnSpPr>
        <p:spPr>
          <a:xfrm>
            <a:off x="1488025" y="3484764"/>
            <a:ext cx="2123400" cy="327600"/>
          </a:xfrm>
          <a:prstGeom prst="straightConnector1">
            <a:avLst/>
          </a:prstGeom>
          <a:noFill/>
          <a:ln w="9525" cap="flat" cmpd="sng">
            <a:solidFill>
              <a:schemeClr val="dk1"/>
            </a:solidFill>
            <a:prstDash val="solid"/>
            <a:round/>
            <a:headEnd type="none" w="sm" len="sm"/>
            <a:tailEnd type="triangle" w="med" len="med"/>
          </a:ln>
        </p:spPr>
      </p:cxnSp>
      <p:cxnSp>
        <p:nvCxnSpPr>
          <p:cNvPr id="739" name="Google Shape;739;p111"/>
          <p:cNvCxnSpPr>
            <a:stCxn id="729" idx="3"/>
          </p:cNvCxnSpPr>
          <p:nvPr/>
        </p:nvCxnSpPr>
        <p:spPr>
          <a:xfrm flipV="1">
            <a:off x="1523078" y="4764017"/>
            <a:ext cx="1939989" cy="390262"/>
          </a:xfrm>
          <a:prstGeom prst="straightConnector1">
            <a:avLst/>
          </a:prstGeom>
          <a:noFill/>
          <a:ln w="9525" cap="flat" cmpd="sng">
            <a:solidFill>
              <a:schemeClr val="dk1"/>
            </a:solidFill>
            <a:prstDash val="solid"/>
            <a:round/>
            <a:headEnd type="none" w="sm" len="sm"/>
            <a:tailEnd type="triangle" w="med" len="med"/>
          </a:ln>
        </p:spPr>
      </p:cxnSp>
      <p:sp>
        <p:nvSpPr>
          <p:cNvPr id="31" name="Google Shape;729;p111"/>
          <p:cNvSpPr/>
          <p:nvPr/>
        </p:nvSpPr>
        <p:spPr>
          <a:xfrm>
            <a:off x="391507" y="4195746"/>
            <a:ext cx="1131570" cy="568271"/>
          </a:xfrm>
          <a:prstGeom prst="roundRect">
            <a:avLst>
              <a:gd name="adj" fmla="val 16667"/>
            </a:avLst>
          </a:prstGeom>
          <a:solidFill>
            <a:srgbClr val="C0504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smtClean="0">
                <a:ln>
                  <a:noFill/>
                </a:ln>
                <a:solidFill>
                  <a:srgbClr val="FFFFFF"/>
                </a:solidFill>
                <a:effectLst/>
                <a:uLnTx/>
                <a:uFillTx/>
                <a:latin typeface="Arial"/>
                <a:ea typeface="Arial"/>
                <a:cs typeface="Arial"/>
                <a:sym typeface="Arial"/>
              </a:rPr>
              <a:t>Probation</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35" name="Google Shape;739;p111"/>
          <p:cNvCxnSpPr/>
          <p:nvPr/>
        </p:nvCxnSpPr>
        <p:spPr>
          <a:xfrm flipV="1">
            <a:off x="1488025" y="4479882"/>
            <a:ext cx="1975042" cy="128982"/>
          </a:xfrm>
          <a:prstGeom prst="straightConnector1">
            <a:avLst/>
          </a:prstGeom>
          <a:noFill/>
          <a:ln w="9525" cap="flat" cmpd="sng">
            <a:solidFill>
              <a:schemeClr val="dk1"/>
            </a:solidFill>
            <a:prstDash val="solid"/>
            <a:round/>
            <a:headEnd type="none" w="sm" len="sm"/>
            <a:tailEnd type="triangle" w="med" len="med"/>
          </a:ln>
        </p:spPr>
      </p:cxnSp>
    </p:spTree>
    <p:extLst>
      <p:ext uri="{BB962C8B-B14F-4D97-AF65-F5344CB8AC3E}">
        <p14:creationId xmlns:p14="http://schemas.microsoft.com/office/powerpoint/2010/main" val="25412292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43" name="think-cell Slide" r:id="rId5" imgW="6350000" imgH="6350000" progId="TCLayout.ActiveDocument.1">
                  <p:embed/>
                </p:oleObj>
              </mc:Choice>
              <mc:Fallback>
                <p:oleObj name="think-cell Slide" r:id="rId5" imgW="6350000" imgH="635000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defTabSz="914400">
              <a:spcBef>
                <a:spcPct val="0"/>
              </a:spcBef>
              <a:spcAft>
                <a:spcPct val="0"/>
              </a:spcAft>
              <a:buClr>
                <a:srgbClr val="000000"/>
              </a:buClr>
              <a:buFont typeface="Arial"/>
              <a:buNone/>
              <a:defRPr/>
            </a:pPr>
            <a:endParaRPr kumimoji="0" lang="en-US" sz="2400" u="none" strike="noStrike" kern="0" cap="none" spc="0" normalizeH="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457200" y="0"/>
            <a:ext cx="8276897" cy="1056785"/>
          </a:xfrm>
        </p:spPr>
        <p:txBody>
          <a:bodyPr>
            <a:normAutofit/>
          </a:bodyPr>
          <a:lstStyle/>
          <a:p>
            <a:pPr algn="l"/>
            <a:r>
              <a:rPr lang="en-US" sz="2400" dirty="0"/>
              <a:t>Unaddressed educational disruption can have serious implications for life trajectories into adulthood</a:t>
            </a:r>
          </a:p>
        </p:txBody>
      </p:sp>
      <p:sp>
        <p:nvSpPr>
          <p:cNvPr id="3" name="Footer Placeholder 2"/>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000" b="0" i="0" u="none" strike="noStrike" kern="0" cap="none" spc="0" normalizeH="0" baseline="0" noProof="0">
                <a:ln>
                  <a:noFill/>
                </a:ln>
                <a:solidFill>
                  <a:srgbClr val="888888"/>
                </a:solidFill>
                <a:effectLst/>
                <a:uLnTx/>
                <a:uFillTx/>
                <a:latin typeface="Arial"/>
                <a:cs typeface="Arial"/>
                <a:sym typeface="Arial"/>
              </a:rPr>
              <a:t> </a:t>
            </a:r>
            <a:endParaRPr kumimoji="0" lang="en-US" sz="1000" b="0" i="0" u="none" strike="noStrike" kern="0" cap="none" spc="0" normalizeH="0" baseline="0" noProof="0" dirty="0">
              <a:ln>
                <a:noFill/>
              </a:ln>
              <a:solidFill>
                <a:srgbClr val="888888"/>
              </a:solidFill>
              <a:effectLst/>
              <a:uLnTx/>
              <a:uFillTx/>
              <a:latin typeface="Arial"/>
              <a:cs typeface="Arial"/>
              <a:sym typeface="Arial"/>
            </a:endParaRPr>
          </a:p>
        </p:txBody>
      </p:sp>
      <p:sp>
        <p:nvSpPr>
          <p:cNvPr id="30" name="Rectangle 29"/>
          <p:cNvSpPr/>
          <p:nvPr/>
        </p:nvSpPr>
        <p:spPr>
          <a:xfrm>
            <a:off x="735449" y="5354529"/>
            <a:ext cx="7720397" cy="585124"/>
          </a:xfrm>
          <a:prstGeom prst="rect">
            <a:avLst/>
          </a:prstGeom>
          <a:solidFill>
            <a:schemeClr val="bg1">
              <a:lumMod val="95000"/>
            </a:schemeClr>
          </a:solidFill>
          <a:ln w="9525">
            <a:solidFill>
              <a:srgbClr val="F3D70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The list above is </a:t>
            </a: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representative of long-term consequences, but is not exhaustive</a:t>
            </a: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 — individuals may depend on other public supports over the course of their lifetime.</a:t>
            </a:r>
          </a:p>
        </p:txBody>
      </p:sp>
      <p:sp>
        <p:nvSpPr>
          <p:cNvPr id="21" name="Rectangle 20"/>
          <p:cNvSpPr/>
          <p:nvPr/>
        </p:nvSpPr>
        <p:spPr>
          <a:xfrm>
            <a:off x="549844" y="1891864"/>
            <a:ext cx="1908208" cy="2627586"/>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FFFF"/>
                </a:solidFill>
                <a:effectLst/>
                <a:uLnTx/>
                <a:uFillTx/>
                <a:latin typeface="Arial"/>
                <a:ea typeface="+mn-ea"/>
                <a:cs typeface="Arial"/>
                <a:sym typeface="Arial"/>
              </a:rPr>
              <a:t>Lost      Income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1" u="none" strike="noStrike" kern="0" cap="none" spc="0" normalizeH="0" baseline="0" noProof="0" dirty="0">
                <a:ln>
                  <a:noFill/>
                </a:ln>
                <a:solidFill>
                  <a:srgbClr val="FFFFFF"/>
                </a:solidFill>
                <a:effectLst/>
                <a:uLnTx/>
                <a:uFillTx/>
                <a:latin typeface="Arial"/>
                <a:ea typeface="+mn-ea"/>
                <a:cs typeface="Arial"/>
                <a:sym typeface="Arial"/>
              </a:rPr>
              <a:t>(from underemployment)</a:t>
            </a:r>
            <a:endParaRPr kumimoji="0" lang="en-US" sz="600" b="0" i="1" u="none" strike="noStrike" kern="0" cap="none" spc="0" normalizeH="0" baseline="0" noProof="0" dirty="0">
              <a:ln>
                <a:noFill/>
              </a:ln>
              <a:solidFill>
                <a:srgbClr val="FFFFFF"/>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500" b="0" i="1" u="none" strike="noStrike" kern="0" cap="none" spc="0" normalizeH="0" baseline="0" noProof="0" dirty="0">
              <a:ln>
                <a:noFill/>
              </a:ln>
              <a:solidFill>
                <a:srgbClr val="FFFFFF"/>
              </a:solidFill>
              <a:effectLst/>
              <a:uLnTx/>
              <a:uFillTx/>
              <a:latin typeface="Arial"/>
              <a:ea typeface="+mn-ea"/>
              <a:cs typeface="Arial"/>
              <a:sym typeface="Arial"/>
            </a:endParaRPr>
          </a:p>
        </p:txBody>
      </p:sp>
      <p:sp>
        <p:nvSpPr>
          <p:cNvPr id="25" name="Rectangle 24"/>
          <p:cNvSpPr/>
          <p:nvPr/>
        </p:nvSpPr>
        <p:spPr>
          <a:xfrm>
            <a:off x="2595212" y="1891864"/>
            <a:ext cx="1908208" cy="26275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Arial"/>
                <a:sym typeface="Arial"/>
              </a:rPr>
              <a:t>Increased %   of Adult Incarceration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00" b="1" i="0" u="none" strike="noStrike" kern="0" cap="none" spc="0" normalizeH="0" baseline="0" noProof="0" dirty="0">
              <a:ln>
                <a:noFill/>
              </a:ln>
              <a:solidFill>
                <a:srgbClr val="FFFFFF"/>
              </a:solidFill>
              <a:effectLst/>
              <a:uLnTx/>
              <a:uFillTx/>
              <a:latin typeface="Arial"/>
              <a:ea typeface="+mn-ea"/>
              <a:cs typeface="Arial"/>
              <a:sym typeface="Arial"/>
            </a:endParaRPr>
          </a:p>
        </p:txBody>
      </p:sp>
      <p:sp>
        <p:nvSpPr>
          <p:cNvPr id="27" name="Rectangle 26"/>
          <p:cNvSpPr/>
          <p:nvPr/>
        </p:nvSpPr>
        <p:spPr>
          <a:xfrm>
            <a:off x="4640580" y="1891864"/>
            <a:ext cx="1908208" cy="262758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Arial"/>
                <a:sym typeface="Arial"/>
              </a:rPr>
              <a:t>Increased %   of Adult Homelessness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00" b="1" i="0" u="none" strike="noStrike" kern="0" cap="none" spc="0" normalizeH="0" baseline="0" noProof="0" dirty="0">
              <a:ln>
                <a:noFill/>
              </a:ln>
              <a:solidFill>
                <a:srgbClr val="FFFFFF"/>
              </a:solidFill>
              <a:effectLst/>
              <a:uLnTx/>
              <a:uFillTx/>
              <a:latin typeface="Arial"/>
              <a:ea typeface="+mn-ea"/>
              <a:cs typeface="Arial"/>
              <a:sym typeface="Arial"/>
            </a:endParaRPr>
          </a:p>
        </p:txBody>
      </p:sp>
      <p:sp>
        <p:nvSpPr>
          <p:cNvPr id="28" name="Rectangle 27"/>
          <p:cNvSpPr/>
          <p:nvPr/>
        </p:nvSpPr>
        <p:spPr>
          <a:xfrm>
            <a:off x="6685948" y="1891864"/>
            <a:ext cx="1908208" cy="2627586"/>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Arial"/>
                <a:sym typeface="Arial"/>
              </a:rPr>
              <a:t>Increased %    of Long-term Reliance on Public Benefits</a:t>
            </a:r>
          </a:p>
        </p:txBody>
      </p:sp>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58677" y="2367715"/>
            <a:ext cx="781277" cy="674064"/>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99940" y="2286417"/>
            <a:ext cx="789489" cy="836660"/>
          </a:xfrm>
          <a:prstGeom prst="rect">
            <a:avLst/>
          </a:prstGeom>
        </p:spPr>
      </p:pic>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7343" y="2261035"/>
            <a:ext cx="865150" cy="887423"/>
          </a:xfrm>
          <a:prstGeom prst="rect">
            <a:avLst/>
          </a:prstGeom>
        </p:spPr>
      </p:pic>
      <p:pic>
        <p:nvPicPr>
          <p:cNvPr id="34" name="Picture 3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16956" y="2238300"/>
            <a:ext cx="846193" cy="932894"/>
          </a:xfrm>
          <a:prstGeom prst="rect">
            <a:avLst/>
          </a:prstGeom>
        </p:spPr>
      </p:pic>
    </p:spTree>
    <p:extLst>
      <p:ext uri="{BB962C8B-B14F-4D97-AF65-F5344CB8AC3E}">
        <p14:creationId xmlns:p14="http://schemas.microsoft.com/office/powerpoint/2010/main" val="14647885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28"/>
          <p:cNvPicPr preferRelativeResize="0"/>
          <p:nvPr/>
        </p:nvPicPr>
        <p:blipFill rotWithShape="1">
          <a:blip r:embed="rId3">
            <a:alphaModFix/>
          </a:blip>
          <a:srcRect/>
          <a:stretch/>
        </p:blipFill>
        <p:spPr>
          <a:xfrm>
            <a:off x="1588" y="1588"/>
            <a:ext cx="1588" cy="1588"/>
          </a:xfrm>
          <a:prstGeom prst="rect">
            <a:avLst/>
          </a:prstGeom>
          <a:noFill/>
          <a:ln>
            <a:noFill/>
          </a:ln>
        </p:spPr>
      </p:pic>
      <p:sp>
        <p:nvSpPr>
          <p:cNvPr id="192" name="Google Shape;192;p28"/>
          <p:cNvSpPr txBox="1">
            <a:spLocks noGrp="1"/>
          </p:cNvSpPr>
          <p:nvPr>
            <p:ph type="title"/>
          </p:nvPr>
        </p:nvSpPr>
        <p:spPr>
          <a:xfrm>
            <a:off x="457199" y="221922"/>
            <a:ext cx="8229600" cy="105678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62633"/>
              </a:buClr>
              <a:buSzPts val="2400"/>
              <a:buFont typeface="Arial"/>
              <a:buNone/>
            </a:pPr>
            <a:r>
              <a:rPr lang="en-US" sz="2400" dirty="0"/>
              <a:t>How do we define the problem of fragmentation and how do we experience it?</a:t>
            </a:r>
            <a:endParaRPr sz="2400" dirty="0"/>
          </a:p>
        </p:txBody>
      </p:sp>
      <p:sp>
        <p:nvSpPr>
          <p:cNvPr id="193" name="Google Shape;193;p28"/>
          <p:cNvSpPr/>
          <p:nvPr/>
        </p:nvSpPr>
        <p:spPr>
          <a:xfrm>
            <a:off x="546410" y="2178777"/>
            <a:ext cx="8140389" cy="3001107"/>
          </a:xfrm>
          <a:prstGeom prst="wedgeRectCallout">
            <a:avLst>
              <a:gd name="adj1" fmla="val -20833"/>
              <a:gd name="adj2" fmla="val 62500"/>
            </a:avLst>
          </a:prstGeom>
          <a:solidFill>
            <a:schemeClr val="accent1"/>
          </a:solidFill>
          <a:ln w="25400" cap="flat" cmpd="sng">
            <a:solidFill>
              <a:srgbClr val="6C2632"/>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rgbClr val="000000"/>
              </a:buClr>
              <a:buSzPts val="1400"/>
              <a:buFont typeface="Noto Sans Symbols"/>
              <a:buChar char="▪"/>
            </a:pPr>
            <a:r>
              <a:rPr lang="en-US" sz="2400" b="0" i="0" u="none" strike="noStrike" cap="none">
                <a:solidFill>
                  <a:schemeClr val="lt1"/>
                </a:solidFill>
                <a:latin typeface="Arial"/>
                <a:ea typeface="Arial"/>
                <a:cs typeface="Arial"/>
                <a:sym typeface="Arial"/>
              </a:rPr>
              <a:t>Statewide Responsibility – Local LEA School Services</a:t>
            </a:r>
            <a:endParaRPr/>
          </a:p>
          <a:p>
            <a:pPr marL="342900" marR="0" lvl="0" indent="-342900" algn="l" rtl="0">
              <a:lnSpc>
                <a:spcPct val="100000"/>
              </a:lnSpc>
              <a:spcBef>
                <a:spcPts val="0"/>
              </a:spcBef>
              <a:spcAft>
                <a:spcPts val="0"/>
              </a:spcAft>
              <a:buClr>
                <a:srgbClr val="000000"/>
              </a:buClr>
              <a:buSzPts val="1400"/>
              <a:buFont typeface="Noto Sans Symbols"/>
              <a:buChar char="▪"/>
            </a:pPr>
            <a:r>
              <a:rPr lang="en-US" sz="2400" b="0" i="0" u="none" strike="noStrike" cap="none">
                <a:solidFill>
                  <a:schemeClr val="lt1"/>
                </a:solidFill>
                <a:latin typeface="Arial"/>
                <a:ea typeface="Arial"/>
                <a:cs typeface="Arial"/>
                <a:sym typeface="Arial"/>
              </a:rPr>
              <a:t>Multiple moves </a:t>
            </a:r>
            <a:endParaRPr/>
          </a:p>
          <a:p>
            <a:pPr marL="342900" marR="0" lvl="0" indent="-342900" algn="l" rtl="0">
              <a:lnSpc>
                <a:spcPct val="100000"/>
              </a:lnSpc>
              <a:spcBef>
                <a:spcPts val="0"/>
              </a:spcBef>
              <a:spcAft>
                <a:spcPts val="0"/>
              </a:spcAft>
              <a:buClr>
                <a:srgbClr val="000000"/>
              </a:buClr>
              <a:buSzPts val="1400"/>
              <a:buFont typeface="Noto Sans Symbols"/>
              <a:buChar char="▪"/>
            </a:pPr>
            <a:r>
              <a:rPr lang="en-US" sz="2400" b="0" i="0" u="none" strike="noStrike" cap="none">
                <a:solidFill>
                  <a:schemeClr val="lt1"/>
                </a:solidFill>
                <a:latin typeface="Arial"/>
                <a:ea typeface="Arial"/>
                <a:cs typeface="Arial"/>
                <a:sym typeface="Arial"/>
              </a:rPr>
              <a:t>Gaps in learning</a:t>
            </a:r>
            <a:endParaRPr/>
          </a:p>
          <a:p>
            <a:pPr marL="342900" marR="0" lvl="0" indent="-342900" algn="l" rtl="0">
              <a:lnSpc>
                <a:spcPct val="100000"/>
              </a:lnSpc>
              <a:spcBef>
                <a:spcPts val="0"/>
              </a:spcBef>
              <a:spcAft>
                <a:spcPts val="0"/>
              </a:spcAft>
              <a:buClr>
                <a:srgbClr val="000000"/>
              </a:buClr>
              <a:buSzPts val="1400"/>
              <a:buFont typeface="Noto Sans Symbols"/>
              <a:buChar char="▪"/>
            </a:pPr>
            <a:r>
              <a:rPr lang="en-US" sz="2400" b="0" i="0" u="none" strike="noStrike" cap="none">
                <a:solidFill>
                  <a:schemeClr val="lt1"/>
                </a:solidFill>
                <a:latin typeface="Arial"/>
                <a:ea typeface="Arial"/>
                <a:cs typeface="Arial"/>
                <a:sym typeface="Arial"/>
              </a:rPr>
              <a:t>Transfer of records</a:t>
            </a:r>
            <a:endParaRPr/>
          </a:p>
          <a:p>
            <a:pPr marL="342900" marR="0" lvl="0" indent="-342900" algn="l" rtl="0">
              <a:lnSpc>
                <a:spcPct val="100000"/>
              </a:lnSpc>
              <a:spcBef>
                <a:spcPts val="0"/>
              </a:spcBef>
              <a:spcAft>
                <a:spcPts val="0"/>
              </a:spcAft>
              <a:buClr>
                <a:srgbClr val="000000"/>
              </a:buClr>
              <a:buSzPts val="1400"/>
              <a:buFont typeface="Noto Sans Symbols"/>
              <a:buChar char="▪"/>
            </a:pPr>
            <a:r>
              <a:rPr lang="en-US" sz="2400" b="0" i="0" u="none" strike="noStrike" cap="none">
                <a:solidFill>
                  <a:schemeClr val="lt1"/>
                </a:solidFill>
                <a:latin typeface="Arial"/>
                <a:ea typeface="Arial"/>
                <a:cs typeface="Arial"/>
                <a:sym typeface="Arial"/>
              </a:rPr>
              <a:t>Interagency Collaboration –Multiple Agencies Involved</a:t>
            </a:r>
            <a:br>
              <a:rPr lang="en-US" sz="2400" b="0" i="0" u="none" strike="noStrike" cap="none">
                <a:solidFill>
                  <a:schemeClr val="lt1"/>
                </a:solidFill>
                <a:latin typeface="Arial"/>
                <a:ea typeface="Arial"/>
                <a:cs typeface="Arial"/>
                <a:sym typeface="Arial"/>
              </a:rPr>
            </a:br>
            <a:endParaRPr sz="2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4776960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7000" y="1633478"/>
            <a:ext cx="6616700" cy="3416320"/>
          </a:xfrm>
          <a:prstGeom prst="rect">
            <a:avLst/>
          </a:prstGeom>
        </p:spPr>
        <p:txBody>
          <a:bodyPr wrap="square">
            <a:spAutoFit/>
          </a:bodyPr>
          <a:lstStyle/>
          <a:p>
            <a:r>
              <a:rPr lang="en-US" sz="2400" b="1" i="1" dirty="0"/>
              <a:t>The </a:t>
            </a:r>
            <a:r>
              <a:rPr lang="en-US" sz="2400" b="1" i="1" dirty="0" smtClean="0"/>
              <a:t>Utah </a:t>
            </a:r>
            <a:r>
              <a:rPr lang="en-US" sz="2400" b="1" i="1" dirty="0"/>
              <a:t>Coordinating Council for </a:t>
            </a:r>
            <a:r>
              <a:rPr lang="en-US" sz="2400" b="1" i="1" dirty="0" smtClean="0"/>
              <a:t>Youth </a:t>
            </a:r>
            <a:r>
              <a:rPr lang="en-US" sz="2400" b="1" i="1" dirty="0"/>
              <a:t>In Custody (UCCYIC) is an advisory panel appointed by the Utah State Board of Education (USBE).  The focus of the panel is to plan, coordinate, and recommend budget, policy, and program guidelines for the education and treatment of students in the custody of the Division of Juvenile Justice Services and the Division of Child and Family Services.   </a:t>
            </a:r>
            <a:endParaRPr lang="en-US" sz="2400" b="1" dirty="0"/>
          </a:p>
        </p:txBody>
      </p:sp>
    </p:spTree>
    <p:extLst>
      <p:ext uri="{BB962C8B-B14F-4D97-AF65-F5344CB8AC3E}">
        <p14:creationId xmlns:p14="http://schemas.microsoft.com/office/powerpoint/2010/main" val="2021381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53E-3-S503_2019051420190514.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8818" y="-1"/>
            <a:ext cx="5977082" cy="7735047"/>
          </a:xfrm>
          <a:prstGeom prst="rect">
            <a:avLst/>
          </a:prstGeom>
        </p:spPr>
      </p:pic>
    </p:spTree>
    <p:extLst>
      <p:ext uri="{BB962C8B-B14F-4D97-AF65-F5344CB8AC3E}">
        <p14:creationId xmlns:p14="http://schemas.microsoft.com/office/powerpoint/2010/main" val="27694059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rxD7UTzQ7Gbm2QVqa5DI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arxD7UTzQ7Gbm2QVqa5DI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3008</TotalTime>
  <Words>717</Words>
  <Application>Microsoft Macintosh PowerPoint</Application>
  <PresentationFormat>On-screen Show (4:3)</PresentationFormat>
  <Paragraphs>78</Paragraphs>
  <Slides>14</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think-cell Slide</vt:lpstr>
      <vt:lpstr>Utah Coordinating Council for Youth in Custody</vt:lpstr>
      <vt:lpstr>Executive summary</vt:lpstr>
      <vt:lpstr>Disrupted education drives long-term negative outcomes for millions of students nationwide</vt:lpstr>
      <vt:lpstr>Students may face various life challenges during their youth that disrupt the course of their education</vt:lpstr>
      <vt:lpstr>Support agencies help youth overcome disruptions, but fragmentation among them decreases effectiveness</vt:lpstr>
      <vt:lpstr>Unaddressed educational disruption can have serious implications for life trajectories into adulthood</vt:lpstr>
      <vt:lpstr>How do we define the problem of fragmentation and how do we experience it?</vt:lpstr>
      <vt:lpstr>PowerPoint Presentation</vt:lpstr>
      <vt:lpstr>PowerPoint Presentation</vt:lpstr>
      <vt:lpstr>UCCYIC</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Trina Valdez</dc:creator>
  <cp:lastModifiedBy>Trina Valdez</cp:lastModifiedBy>
  <cp:revision>31</cp:revision>
  <cp:lastPrinted>2019-06-12T22:24:33Z</cp:lastPrinted>
  <dcterms:created xsi:type="dcterms:W3CDTF">2019-06-12T19:21:16Z</dcterms:created>
  <dcterms:modified xsi:type="dcterms:W3CDTF">2019-09-16T18:03:47Z</dcterms:modified>
</cp:coreProperties>
</file>